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01" r:id="rId2"/>
    <p:sldMasterId id="2147483676" r:id="rId3"/>
    <p:sldMasterId id="2147483708" r:id="rId4"/>
    <p:sldMasterId id="2147483682" r:id="rId5"/>
    <p:sldMasterId id="2147483686" r:id="rId6"/>
  </p:sldMasterIdLst>
  <p:notesMasterIdLst>
    <p:notesMasterId r:id="rId46"/>
  </p:notesMasterIdLst>
  <p:handoutMasterIdLst>
    <p:handoutMasterId r:id="rId47"/>
  </p:handoutMasterIdLst>
  <p:sldIdLst>
    <p:sldId id="260" r:id="rId7"/>
    <p:sldId id="258" r:id="rId8"/>
    <p:sldId id="259" r:id="rId9"/>
    <p:sldId id="261" r:id="rId10"/>
    <p:sldId id="262" r:id="rId11"/>
    <p:sldId id="263" r:id="rId12"/>
    <p:sldId id="267" r:id="rId13"/>
    <p:sldId id="266" r:id="rId14"/>
    <p:sldId id="268" r:id="rId15"/>
    <p:sldId id="301" r:id="rId16"/>
    <p:sldId id="270" r:id="rId17"/>
    <p:sldId id="2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304" r:id="rId28"/>
    <p:sldId id="303" r:id="rId29"/>
    <p:sldId id="305" r:id="rId30"/>
    <p:sldId id="285" r:id="rId31"/>
    <p:sldId id="286" r:id="rId32"/>
    <p:sldId id="282" r:id="rId33"/>
    <p:sldId id="291" r:id="rId34"/>
    <p:sldId id="312" r:id="rId35"/>
    <p:sldId id="280" r:id="rId36"/>
    <p:sldId id="310" r:id="rId37"/>
    <p:sldId id="311" r:id="rId38"/>
    <p:sldId id="307" r:id="rId39"/>
    <p:sldId id="313" r:id="rId40"/>
    <p:sldId id="314" r:id="rId41"/>
    <p:sldId id="315" r:id="rId42"/>
    <p:sldId id="316" r:id="rId43"/>
    <p:sldId id="302" r:id="rId44"/>
    <p:sldId id="30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EFEFEF"/>
    <a:srgbClr val="A2DA8C"/>
    <a:srgbClr val="3FCFD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192" autoAdjust="0"/>
  </p:normalViewPr>
  <p:slideViewPr>
    <p:cSldViewPr snapToGrid="0" showGuides="1">
      <p:cViewPr varScale="1">
        <p:scale>
          <a:sx n="96" d="100"/>
          <a:sy n="96" d="100"/>
        </p:scale>
        <p:origin x="1003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4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904" y="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D3294-05EC-4D39-BBFF-8666B261E17A}" type="datetimeFigureOut">
              <a:rPr lang="en-GB" smtClean="0"/>
              <a:pPr/>
              <a:t>09/06/2017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B52D8-2E21-4A98-A355-59730E18104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042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F49F5-1E29-4DA8-8885-B88DC34C01A6}" type="datetimeFigureOut">
              <a:rPr lang="en-GB" smtClean="0"/>
              <a:t>09/06/2017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207A3-7E7B-4E6F-82AD-EB37F0BD5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11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207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Encourages organising work in project folder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888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Git repository Is part of the project</a:t>
            </a:r>
          </a:p>
          <a:p>
            <a:r>
              <a:rPr lang="en-GB" dirty="0" smtClean="0"/>
              <a:t>It is in the root of the project</a:t>
            </a:r>
          </a:p>
          <a:p>
            <a:r>
              <a:rPr lang="en-GB" dirty="0" smtClean="0"/>
              <a:t>Local – therefore no need to be online to get on with work and it is fast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14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893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273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153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39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896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646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156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91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890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800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56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377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307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821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018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836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661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444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3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993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36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62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68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2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5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22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 smtClean="0"/>
              <a:t>Recover</a:t>
            </a:r>
          </a:p>
          <a:p>
            <a:pPr lvl="0"/>
            <a:r>
              <a:rPr lang="en-GB" dirty="0" smtClean="0"/>
              <a:t>Audit</a:t>
            </a:r>
          </a:p>
          <a:p>
            <a:pPr lvl="0"/>
            <a:r>
              <a:rPr lang="en-GB" dirty="0" smtClean="0"/>
              <a:t>Resilient</a:t>
            </a:r>
          </a:p>
          <a:p>
            <a:pPr lvl="0"/>
            <a:r>
              <a:rPr lang="en-GB" dirty="0" smtClean="0"/>
              <a:t>Easy to use</a:t>
            </a:r>
          </a:p>
          <a:p>
            <a:pPr lvl="0"/>
            <a:r>
              <a:rPr lang="en-GB" dirty="0" smtClean="0"/>
              <a:t>Unobtrusive</a:t>
            </a:r>
          </a:p>
          <a:p>
            <a:pPr lvl="0"/>
            <a:r>
              <a:rPr lang="en-GB" dirty="0" smtClean="0"/>
              <a:t>- fast</a:t>
            </a:r>
          </a:p>
          <a:p>
            <a:pPr lvl="0"/>
            <a:r>
              <a:rPr lang="en-GB" dirty="0" smtClean="0"/>
              <a:t>- efficient at storing changes (doesn’t eat up storage)</a:t>
            </a:r>
          </a:p>
          <a:p>
            <a:pPr lvl="0"/>
            <a:r>
              <a:rPr lang="en-GB" dirty="0" smtClean="0"/>
              <a:t>- does not impose a way of working</a:t>
            </a:r>
          </a:p>
          <a:p>
            <a:pPr lvl="0"/>
            <a:r>
              <a:rPr lang="en-GB" dirty="0" smtClean="0"/>
              <a:t>Does not lock files being edited – </a:t>
            </a:r>
            <a:r>
              <a:rPr lang="en-GB" dirty="0" err="1" smtClean="0"/>
              <a:t>ie</a:t>
            </a:r>
            <a:r>
              <a:rPr lang="en-GB" dirty="0" smtClean="0"/>
              <a:t> no one is blocked from editing a file</a:t>
            </a:r>
          </a:p>
          <a:p>
            <a:pPr lvl="0"/>
            <a:r>
              <a:rPr lang="en-GB" dirty="0" smtClean="0"/>
              <a:t>Platform independent</a:t>
            </a:r>
          </a:p>
          <a:p>
            <a:pPr lvl="0"/>
            <a:r>
              <a:rPr lang="en-GB" dirty="0" smtClean="0"/>
              <a:t>Well supported (mature forums and tutorials)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0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‘</a:t>
            </a:r>
            <a:r>
              <a:rPr lang="en-GB" dirty="0"/>
              <a:t>By far, the most widely used modern version control system in the world today is </a:t>
            </a:r>
            <a:r>
              <a:rPr lang="en-GB" dirty="0" smtClean="0"/>
              <a:t>Git’</a:t>
            </a:r>
          </a:p>
          <a:p>
            <a:endParaRPr lang="en-GB" dirty="0"/>
          </a:p>
          <a:p>
            <a:r>
              <a:rPr lang="en-GB" dirty="0" smtClean="0"/>
              <a:t>Mature</a:t>
            </a:r>
          </a:p>
          <a:p>
            <a:r>
              <a:rPr lang="en-GB" dirty="0" smtClean="0"/>
              <a:t>Actively maintained</a:t>
            </a:r>
          </a:p>
          <a:p>
            <a:r>
              <a:rPr lang="en-GB" dirty="0" smtClean="0"/>
              <a:t>Fast</a:t>
            </a:r>
          </a:p>
          <a:p>
            <a:r>
              <a:rPr lang="en-GB" dirty="0" smtClean="0"/>
              <a:t>Works on many operating systems</a:t>
            </a:r>
          </a:p>
          <a:p>
            <a:r>
              <a:rPr lang="en-GB" dirty="0" smtClean="0"/>
              <a:t>Highly flexible – from tiny to large projects</a:t>
            </a:r>
            <a:r>
              <a:rPr lang="en-GB" smtClean="0"/>
              <a:t>, individual use to many users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4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i="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white and in regular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blue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copy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 use the banner topped ‘text heavy’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6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copy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 use the banner topped slide.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2060" y="0"/>
            <a:ext cx="321940" cy="3429000"/>
          </a:xfrm>
          <a:prstGeom prst="rect">
            <a:avLst/>
          </a:prstGeom>
        </p:spPr>
        <p:txBody>
          <a:bodyPr vert="vert270" lIns="144000" tIns="108000" rIns="72000"/>
          <a:lstStyle>
            <a:lvl1pPr marL="360000"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L_ChemistryLabs_Lancaster__30Jul2010_015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7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30587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L_ChemistryLabs_Lancaster__30Jul2010_015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7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 you’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i="0" cap="all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solidFill>
              <a:srgbClr val="A2DA8C"/>
            </a:solidFill>
          </a:ln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white and in regular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green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6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‘text heavy’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rn_shutterstock_2467978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8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ern_shutterstock_2467978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Click here to type one big, bold point to give your message impact (40pt Arial regular).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 you’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i="0" cap="all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solidFill>
              <a:srgbClr val="A2DA8C"/>
            </a:solidFill>
          </a:ln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green and in regular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white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rn_shutterstock_2467978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5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 image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‘text heavy’ slide.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ern_shutterstock_2467978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 you’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Click here to type your title – Text heavy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9144000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in this ‘text heavy slide’ (use Arial 30pt regular).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If all your text won’t fit on a single slide at 30pt, you can use 24pt – PLEASE DON’T GO SMALLER. If your content still won’t fit, try to edit the copy – your slide has too much information for your audience to take in. As a last resort, you can run the copy over several slides – this isn’t ideal, but it’s better than being too small to read. 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Bullets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9144000" cy="6127750"/>
          </a:xfrm>
          <a:prstGeom prst="rect">
            <a:avLst/>
          </a:prstGeom>
          <a:noFill/>
        </p:spPr>
        <p:txBody>
          <a:bodyPr lIns="0" tIns="288000" rIns="360000" bIns="720000" anchor="t" anchorCtr="0">
            <a:normAutofit/>
          </a:bodyPr>
          <a:lstStyle>
            <a:lvl1pPr marL="712788" marR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074738" indent="-361950">
              <a:spcBef>
                <a:spcPts val="0"/>
              </a:spcBef>
              <a:spcAft>
                <a:spcPts val="600"/>
              </a:spcAft>
              <a:buSzPct val="70000"/>
              <a:buFont typeface="Arial" pitchFamily="34" charset="0"/>
              <a:buChar char="•"/>
              <a:defRPr sz="2600" baseline="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add bullets (set in Arial 30pt regular).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Please keep bullets short and to the point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And try not to have more than 5 on a slide if at all possible</a:t>
            </a:r>
          </a:p>
          <a:p>
            <a:pPr lvl="0"/>
            <a:r>
              <a:rPr lang="en-GB" dirty="0" smtClean="0"/>
              <a:t>x</a:t>
            </a:r>
          </a:p>
          <a:p>
            <a:pPr lvl="0"/>
            <a:r>
              <a:rPr lang="en-GB" dirty="0" smtClean="0"/>
              <a:t>y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text. Keep it as simple as possible.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  <a:br>
              <a:rPr lang="en-GB" dirty="0" smtClean="0"/>
            </a:br>
            <a:endParaRPr lang="en-GB" dirty="0" smtClean="0"/>
          </a:p>
          <a:p>
            <a:pPr lvl="0"/>
            <a:r>
              <a:rPr lang="en-GB" dirty="0" smtClean="0"/>
              <a:t>Simple slides are much easier on the eye, and give the impression of confidence and clarity.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273050" indent="-273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42925" indent="-271463">
              <a:spcBef>
                <a:spcPts val="600"/>
              </a:spcBef>
              <a:spcAft>
                <a:spcPts val="600"/>
              </a:spcAft>
              <a:buSzPct val="70000"/>
              <a:buFont typeface="Arial" pitchFamily="34" charset="0"/>
              <a:buChar char="•"/>
              <a:defRPr lang="en-GB" sz="24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type your bullet points. Use an appropriate font size &amp; avoid type overlapping the logo below.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</a:p>
          <a:p>
            <a:pPr lvl="1"/>
            <a:r>
              <a:rPr lang="en-GB" dirty="0" smtClean="0"/>
              <a:t>Next level bullet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Blank slide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image credits here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95287" y="1071969"/>
            <a:ext cx="8353426" cy="466128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dirty="0" smtClean="0"/>
              <a:t>Image only slide – click on icon to insert your image here. </a:t>
            </a:r>
            <a:br>
              <a:rPr lang="en-GB" dirty="0" smtClean="0"/>
            </a:br>
            <a:r>
              <a:rPr lang="en-GB" dirty="0" smtClean="0"/>
              <a:t>Your image will look at its very best if it is already sized to 23.2 x 12.95 cm.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Image slide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text heavy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9144000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in this ‘text heavy slide’ (use Arial 30pt regular).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If all your text won’t fit on a single slide at 30pt, you can use 24pt – PLEASE DON’T GO SMALLER. If your content still won’t fit, try to edit the copy – your slide has too much information for your audience to take in. As a last resort, you can run the copy over several slides – this isn’t ideal, but it’s better than being too small to read.</a:t>
            </a:r>
            <a:endParaRPr lang="en-GB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Calibri Light" panose="020F0302020204030204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Bullets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16" y="728663"/>
            <a:ext cx="9107488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360363" indent="-3603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3000" b="0" cap="none" baseline="0">
                <a:solidFill>
                  <a:schemeClr val="tx1"/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600"/>
              </a:spcAft>
              <a:buSzPct val="75000"/>
              <a:buFont typeface="Arial" pitchFamily="34" charset="0"/>
              <a:buChar char="•"/>
              <a:defRPr sz="2600" b="0" baseline="0">
                <a:latin typeface="Calibri Light" panose="020F0302020204030204" pitchFamily="34" charset="0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add bullets (set in Arial 30pt regular).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Please keep bullets short and to the point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And try not to have more than 5 on a slide if at all possible</a:t>
            </a:r>
          </a:p>
          <a:p>
            <a:pPr lvl="0"/>
            <a:r>
              <a:rPr lang="en-GB" dirty="0" smtClean="0"/>
              <a:t>x</a:t>
            </a:r>
          </a:p>
          <a:p>
            <a:pPr lvl="0"/>
            <a:r>
              <a:rPr lang="en-GB" dirty="0" smtClean="0"/>
              <a:t>y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text. Keep it as simple as possible.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  <a:br>
              <a:rPr lang="en-GB" dirty="0" smtClean="0"/>
            </a:br>
            <a:endParaRPr lang="en-GB" dirty="0" smtClean="0"/>
          </a:p>
          <a:p>
            <a:pPr lvl="0"/>
            <a:r>
              <a:rPr lang="en-GB" dirty="0" smtClean="0"/>
              <a:t>Simple slides are much easier on the eye, and give the impression of confidence and clarity.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273050" indent="-273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42925" indent="-271463">
              <a:spcBef>
                <a:spcPts val="600"/>
              </a:spcBef>
              <a:spcAft>
                <a:spcPts val="600"/>
              </a:spcAft>
              <a:buSzPct val="70000"/>
              <a:buFont typeface="Arial" pitchFamily="34" charset="0"/>
              <a:buChar char="•"/>
              <a:defRPr lang="en-GB" sz="24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type your bullet points. Use an appropriate font size &amp; avoid type overlapping the logo below.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</a:p>
          <a:p>
            <a:pPr lvl="1"/>
            <a:r>
              <a:rPr lang="en-GB" dirty="0" smtClean="0"/>
              <a:t>Next level bullet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Blank slide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image credits here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95287" y="1071969"/>
            <a:ext cx="8353426" cy="466128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dirty="0" smtClean="0"/>
              <a:t>Image only slide – click on icon to insert your image here.</a:t>
            </a:r>
            <a:br>
              <a:rPr lang="en-GB" dirty="0" smtClean="0"/>
            </a:br>
            <a:r>
              <a:rPr lang="en-GB" dirty="0" smtClean="0"/>
              <a:t>Your image will look at its very best if it is already sized to 23.2 x 12.95 cm.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Image slide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L_ChemistryLabs_Lancaster__30Jul2010_015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L_ChemistryLabs_Lancaster__30Jul2010_015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7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‘Thank’ you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cap="all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blue and in regular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white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00" y="6120000"/>
            <a:ext cx="1800000" cy="390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3F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0" r:id="rId2"/>
    <p:sldLayoutId id="2147483673" r:id="rId3"/>
    <p:sldLayoutId id="2147483674" r:id="rId4"/>
    <p:sldLayoutId id="2147483773" r:id="rId5"/>
    <p:sldLayoutId id="2147483675" r:id="rId6"/>
    <p:sldLayoutId id="2147483774" r:id="rId7"/>
    <p:sldLayoutId id="2147483697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3F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CEH_WO_PMS_RGB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5" y="5570320"/>
            <a:ext cx="2240552" cy="1584000"/>
          </a:xfrm>
          <a:prstGeom prst="rect">
            <a:avLst/>
          </a:prstGeom>
        </p:spPr>
      </p:pic>
      <p:pic>
        <p:nvPicPr>
          <p:cNvPr id="5" name="Picture 4" descr="NERC-Logo_Landscape_Reverse_WhiteOut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64" y="6210000"/>
            <a:ext cx="1908000" cy="2820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75" r:id="rId5"/>
    <p:sldLayoutId id="2147483706" r:id="rId6"/>
    <p:sldLayoutId id="2147483776" r:id="rId7"/>
    <p:sldLayoutId id="2147483707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00" y="6120000"/>
            <a:ext cx="1800000" cy="390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A2D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94" r:id="rId3"/>
    <p:sldLayoutId id="2147483680" r:id="rId4"/>
    <p:sldLayoutId id="2147483777" r:id="rId5"/>
    <p:sldLayoutId id="2147483681" r:id="rId6"/>
    <p:sldLayoutId id="2147483778" r:id="rId7"/>
    <p:sldLayoutId id="2147483698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A2D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CEH_WO_PMS_RGB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5" y="5570320"/>
            <a:ext cx="2240552" cy="1584000"/>
          </a:xfrm>
          <a:prstGeom prst="rect">
            <a:avLst/>
          </a:prstGeom>
        </p:spPr>
      </p:pic>
      <p:pic>
        <p:nvPicPr>
          <p:cNvPr id="5" name="Picture 4" descr="NERC-Logo_Landscape_Reverse_WhiteOut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56" y="6210000"/>
            <a:ext cx="1908000" cy="2820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79" r:id="rId3"/>
    <p:sldLayoutId id="2147483712" r:id="rId4"/>
    <p:sldLayoutId id="2147483780" r:id="rId5"/>
    <p:sldLayoutId id="2147483713" r:id="rId6"/>
    <p:sldLayoutId id="2147483781" r:id="rId7"/>
    <p:sldLayoutId id="2147483714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64" y="6120000"/>
            <a:ext cx="1800000" cy="3907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28663"/>
          </a:xfrm>
          <a:prstGeom prst="rect">
            <a:avLst/>
          </a:prstGeom>
          <a:solidFill>
            <a:srgbClr val="3F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9" r:id="rId2"/>
    <p:sldLayoutId id="2147483783" r:id="rId3"/>
    <p:sldLayoutId id="2147483784" r:id="rId4"/>
    <p:sldLayoutId id="2147483782" r:id="rId5"/>
    <p:sldLayoutId id="214748371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64" y="6120000"/>
            <a:ext cx="1800000" cy="3907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28663"/>
          </a:xfrm>
          <a:prstGeom prst="rect">
            <a:avLst/>
          </a:prstGeom>
          <a:solidFill>
            <a:srgbClr val="A2D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785" r:id="rId3"/>
    <p:sldLayoutId id="2147483786" r:id="rId4"/>
    <p:sldLayoutId id="2147483700" r:id="rId5"/>
    <p:sldLayoutId id="2147483716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www.atlassian.com/git/tutorials/what-is-version-contro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NERC-CEH" TargetMode="Externa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691680" y="728663"/>
            <a:ext cx="7416824" cy="6129337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85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Three learning goals in three sessions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88900" y="1447800"/>
            <a:ext cx="2768600" cy="1987550"/>
            <a:chOff x="88900" y="1447800"/>
            <a:chExt cx="2768600" cy="1987550"/>
          </a:xfrm>
        </p:grpSpPr>
        <p:grpSp>
          <p:nvGrpSpPr>
            <p:cNvPr id="10" name="Group 9"/>
            <p:cNvGrpSpPr/>
            <p:nvPr/>
          </p:nvGrpSpPr>
          <p:grpSpPr>
            <a:xfrm>
              <a:off x="173908" y="1890370"/>
              <a:ext cx="2425453" cy="1544980"/>
              <a:chOff x="256458" y="2265020"/>
              <a:chExt cx="2425453" cy="15449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6458" y="2265020"/>
                <a:ext cx="2425453" cy="1544980"/>
              </a:xfrm>
              <a:prstGeom prst="rect">
                <a:avLst/>
              </a:prstGeom>
              <a:effectLst>
                <a:outerShdw blurRad="101600" dist="152400" dir="6600000" algn="ctr" rotWithShape="0">
                  <a:schemeClr val="bg1">
                    <a:lumMod val="50000"/>
                  </a:schemeClr>
                </a:outerShdw>
              </a:effec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85240" y="2453641"/>
                <a:ext cx="250547" cy="358140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88900" y="1447800"/>
              <a:ext cx="276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Calibri Light" panose="020F0302020204030204" pitchFamily="34" charset="0"/>
                </a:rPr>
                <a:t>Local version control</a:t>
              </a:r>
              <a:endParaRPr lang="en-GB" sz="2400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238500" y="1403350"/>
            <a:ext cx="2152650" cy="2832100"/>
            <a:chOff x="3238500" y="1403350"/>
            <a:chExt cx="2152650" cy="2832100"/>
          </a:xfrm>
        </p:grpSpPr>
        <p:sp>
          <p:nvSpPr>
            <p:cNvPr id="40" name="TextBox 39"/>
            <p:cNvSpPr txBox="1"/>
            <p:nvPr/>
          </p:nvSpPr>
          <p:spPr>
            <a:xfrm>
              <a:off x="3238500" y="1403350"/>
              <a:ext cx="2152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Calibri Light" panose="020F0302020204030204" pitchFamily="34" charset="0"/>
                </a:rPr>
                <a:t>Remote hosting</a:t>
              </a:r>
              <a:endParaRPr lang="en-GB" sz="2400" dirty="0">
                <a:latin typeface="Calibri Light" panose="020F0302020204030204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279058" y="1835149"/>
              <a:ext cx="1695735" cy="2400301"/>
              <a:chOff x="3279058" y="1835149"/>
              <a:chExt cx="1695735" cy="2400301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279058" y="1835149"/>
                <a:ext cx="1695735" cy="2400301"/>
                <a:chOff x="3279058" y="1797049"/>
                <a:chExt cx="1695735" cy="2400301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640505" y="1797049"/>
                  <a:ext cx="991418" cy="806451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279058" y="3117190"/>
                  <a:ext cx="1695735" cy="1080160"/>
                </a:xfrm>
                <a:prstGeom prst="rect">
                  <a:avLst/>
                </a:prstGeom>
                <a:effectLst>
                  <a:outerShdw blurRad="101600" dist="152400" dir="6600000" algn="ctr" rotWithShape="0">
                    <a:schemeClr val="bg1">
                      <a:lumMod val="50000"/>
                    </a:schemeClr>
                  </a:outerShdw>
                </a:effectLst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834327" y="1939290"/>
                  <a:ext cx="378460" cy="540983"/>
                </a:xfrm>
                <a:prstGeom prst="rect">
                  <a:avLst/>
                </a:prstGeom>
              </p:spPr>
            </p:pic>
            <p:sp>
              <p:nvSpPr>
                <p:cNvPr id="11" name="Up-Down Arrow 10"/>
                <p:cNvSpPr/>
                <p:nvPr/>
              </p:nvSpPr>
              <p:spPr>
                <a:xfrm>
                  <a:off x="4013200" y="2609850"/>
                  <a:ext cx="222250" cy="501650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96691" y="3247391"/>
                  <a:ext cx="156210" cy="223292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Image result for github log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043" y="2021789"/>
                <a:ext cx="527370" cy="438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Group 44"/>
          <p:cNvGrpSpPr/>
          <p:nvPr/>
        </p:nvGrpSpPr>
        <p:grpSpPr>
          <a:xfrm>
            <a:off x="5520609" y="1384300"/>
            <a:ext cx="3432892" cy="3544119"/>
            <a:chOff x="5520609" y="1384300"/>
            <a:chExt cx="3432892" cy="3544119"/>
          </a:xfrm>
        </p:grpSpPr>
        <p:sp>
          <p:nvSpPr>
            <p:cNvPr id="41" name="TextBox 40"/>
            <p:cNvSpPr txBox="1"/>
            <p:nvPr/>
          </p:nvSpPr>
          <p:spPr>
            <a:xfrm>
              <a:off x="6064250" y="1384300"/>
              <a:ext cx="1934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Calibri Light" panose="020F0302020204030204" pitchFamily="34" charset="0"/>
                </a:rPr>
                <a:t>Team working</a:t>
              </a:r>
              <a:endParaRPr lang="en-GB" sz="2400" dirty="0">
                <a:latin typeface="Calibri Light" panose="020F03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520609" y="1873249"/>
              <a:ext cx="3432892" cy="3055170"/>
              <a:chOff x="5520609" y="1873249"/>
              <a:chExt cx="3432892" cy="305517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520609" y="1873249"/>
                <a:ext cx="3432892" cy="3055170"/>
                <a:chOff x="5584109" y="1352549"/>
                <a:chExt cx="3432892" cy="3055170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6574205" y="1352549"/>
                  <a:ext cx="991418" cy="806451"/>
                  <a:chOff x="6910755" y="1250949"/>
                  <a:chExt cx="991418" cy="806451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910755" y="1250949"/>
                    <a:ext cx="991418" cy="806451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126350" y="1393190"/>
                    <a:ext cx="378460" cy="54098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584109" y="2304390"/>
                  <a:ext cx="1178642" cy="750779"/>
                  <a:chOff x="5660309" y="2488540"/>
                  <a:chExt cx="1178642" cy="750779"/>
                </a:xfrm>
              </p:grpSpPr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660309" y="2488540"/>
                    <a:ext cx="1178642" cy="750779"/>
                  </a:xfrm>
                  <a:prstGeom prst="rect">
                    <a:avLst/>
                  </a:prstGeom>
                  <a:effectLst>
                    <a:outerShdw blurRad="101600" dist="152400" dir="6600000" algn="ctr" rotWithShape="0">
                      <a:schemeClr val="bg1">
                        <a:lumMod val="50000"/>
                      </a:schemeClr>
                    </a:outerShdw>
                  </a:effectLst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165670" y="2574290"/>
                    <a:ext cx="118166" cy="16891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7838359" y="2247240"/>
                  <a:ext cx="1178642" cy="750779"/>
                  <a:chOff x="5660309" y="2488540"/>
                  <a:chExt cx="1178642" cy="750779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660309" y="2488540"/>
                    <a:ext cx="1178642" cy="750779"/>
                  </a:xfrm>
                  <a:prstGeom prst="rect">
                    <a:avLst/>
                  </a:prstGeom>
                  <a:effectLst>
                    <a:outerShdw blurRad="101600" dist="152400" dir="6600000" algn="ctr" rotWithShape="0">
                      <a:schemeClr val="bg1">
                        <a:lumMod val="50000"/>
                      </a:schemeClr>
                    </a:outerShdw>
                  </a:effectLst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165670" y="2574290"/>
                    <a:ext cx="118166" cy="16891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5844459" y="3656940"/>
                  <a:ext cx="1178642" cy="750779"/>
                  <a:chOff x="5660309" y="2488540"/>
                  <a:chExt cx="1178642" cy="750779"/>
                </a:xfrm>
              </p:grpSpPr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660309" y="2488540"/>
                    <a:ext cx="1178642" cy="750779"/>
                  </a:xfrm>
                  <a:prstGeom prst="rect">
                    <a:avLst/>
                  </a:prstGeom>
                  <a:effectLst>
                    <a:outerShdw blurRad="101600" dist="152400" dir="6600000" algn="ctr" rotWithShape="0">
                      <a:schemeClr val="bg1">
                        <a:lumMod val="50000"/>
                      </a:schemeClr>
                    </a:outerShdw>
                  </a:effectLst>
                </p:spPr>
              </p:pic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165670" y="2574290"/>
                    <a:ext cx="118166" cy="16891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7584359" y="3612490"/>
                  <a:ext cx="1178642" cy="750779"/>
                  <a:chOff x="5660309" y="2488540"/>
                  <a:chExt cx="1178642" cy="750779"/>
                </a:xfrm>
              </p:grpSpPr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660309" y="2488540"/>
                    <a:ext cx="1178642" cy="750779"/>
                  </a:xfrm>
                  <a:prstGeom prst="rect">
                    <a:avLst/>
                  </a:prstGeom>
                  <a:effectLst>
                    <a:outerShdw blurRad="101600" dist="152400" dir="6600000" algn="ctr" rotWithShape="0">
                      <a:schemeClr val="bg1">
                        <a:lumMod val="50000"/>
                      </a:schemeClr>
                    </a:outerShdw>
                  </a:effectLst>
                </p:spPr>
              </p:pic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165670" y="2574290"/>
                    <a:ext cx="118166" cy="16891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2" name="Up-Down Arrow 31"/>
                <p:cNvSpPr/>
                <p:nvPr/>
              </p:nvSpPr>
              <p:spPr>
                <a:xfrm rot="2136256">
                  <a:off x="6292851" y="1981199"/>
                  <a:ext cx="222250" cy="501650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Up-Down Arrow 32"/>
                <p:cNvSpPr/>
                <p:nvPr/>
              </p:nvSpPr>
              <p:spPr>
                <a:xfrm rot="18260764">
                  <a:off x="7683500" y="1936749"/>
                  <a:ext cx="222250" cy="501650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Up-Down Arrow 33"/>
                <p:cNvSpPr/>
                <p:nvPr/>
              </p:nvSpPr>
              <p:spPr>
                <a:xfrm rot="790611">
                  <a:off x="6744008" y="2166395"/>
                  <a:ext cx="222250" cy="154700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Up-Down Arrow 34"/>
                <p:cNvSpPr/>
                <p:nvPr/>
              </p:nvSpPr>
              <p:spPr>
                <a:xfrm rot="20287211">
                  <a:off x="7438793" y="2113476"/>
                  <a:ext cx="222250" cy="1518480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43" name="Picture 2" descr="Image result for github log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3618" y="2054457"/>
                <a:ext cx="527370" cy="438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727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Version control a set of files on my local drive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656" y="1685900"/>
            <a:ext cx="5562600" cy="3543300"/>
          </a:xfrm>
          <a:prstGeom prst="rect">
            <a:avLst/>
          </a:prstGeom>
          <a:effectLst>
            <a:outerShdw blurRad="101600" dist="152400" dir="6600000" algn="ctr" rotWithShape="0">
              <a:schemeClr val="bg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29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245510" y="3317458"/>
            <a:ext cx="3079907" cy="1767726"/>
            <a:chOff x="339965" y="2525370"/>
            <a:chExt cx="3079907" cy="17677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572" y="3435846"/>
              <a:ext cx="1257300" cy="857250"/>
            </a:xfrm>
            <a:prstGeom prst="rect">
              <a:avLst/>
            </a:prstGeom>
            <a:effectLst>
              <a:outerShdw blurRad="127000" dist="50800" dir="5400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10" name="Oval Callout 9"/>
            <p:cNvSpPr/>
            <p:nvPr/>
          </p:nvSpPr>
          <p:spPr>
            <a:xfrm>
              <a:off x="339965" y="2525370"/>
              <a:ext cx="1368152" cy="993288"/>
            </a:xfrm>
            <a:prstGeom prst="wedgeEllipseCallout">
              <a:avLst>
                <a:gd name="adj1" fmla="val 79741"/>
                <a:gd name="adj2" fmla="val 3869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Your project</a:t>
              </a:r>
              <a:endParaRPr lang="en-GB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38673" y="3847160"/>
            <a:ext cx="5209959" cy="1310032"/>
            <a:chOff x="3538673" y="3847160"/>
            <a:chExt cx="5209959" cy="1310032"/>
          </a:xfrm>
        </p:grpSpPr>
        <p:grpSp>
          <p:nvGrpSpPr>
            <p:cNvPr id="18" name="Group 17"/>
            <p:cNvGrpSpPr/>
            <p:nvPr/>
          </p:nvGrpSpPr>
          <p:grpSpPr>
            <a:xfrm>
              <a:off x="5264100" y="3847160"/>
              <a:ext cx="3484532" cy="1310032"/>
              <a:chOff x="5264100" y="3366036"/>
              <a:chExt cx="3484532" cy="131003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264100" y="3637486"/>
                <a:ext cx="1333500" cy="1038582"/>
                <a:chOff x="4932040" y="3424775"/>
                <a:chExt cx="1333500" cy="1038582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57"/>
                <a:stretch/>
              </p:blipFill>
              <p:spPr>
                <a:xfrm>
                  <a:off x="4932040" y="3424775"/>
                  <a:ext cx="1333500" cy="1038582"/>
                </a:xfrm>
                <a:prstGeom prst="rect">
                  <a:avLst/>
                </a:prstGeom>
                <a:effectLst>
                  <a:outerShdw blurRad="127000" dist="50800" dir="5400000" algn="ctr" rotWithShape="0">
                    <a:schemeClr val="bg1">
                      <a:lumMod val="50000"/>
                    </a:schemeClr>
                  </a:outerShdw>
                </a:effectLst>
              </p:spPr>
            </p:pic>
            <p:sp>
              <p:nvSpPr>
                <p:cNvPr id="7" name="Oval 6"/>
                <p:cNvSpPr/>
                <p:nvPr/>
              </p:nvSpPr>
              <p:spPr>
                <a:xfrm>
                  <a:off x="4932040" y="3496570"/>
                  <a:ext cx="1224136" cy="363497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Oval Callout 12"/>
              <p:cNvSpPr/>
              <p:nvPr/>
            </p:nvSpPr>
            <p:spPr>
              <a:xfrm>
                <a:off x="6975855" y="3366036"/>
                <a:ext cx="1772777" cy="859476"/>
              </a:xfrm>
              <a:prstGeom prst="wedgeEllipseCallout">
                <a:avLst>
                  <a:gd name="adj1" fmla="val -80228"/>
                  <a:gd name="adj2" fmla="val 16078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G</a:t>
                </a:r>
                <a:r>
                  <a:rPr lang="en-GB" dirty="0" smtClean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it</a:t>
                </a:r>
              </a:p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r</a:t>
                </a:r>
                <a:r>
                  <a:rPr lang="en-GB" dirty="0" smtClean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epository</a:t>
                </a:r>
              </a:p>
              <a:p>
                <a:pPr algn="ctr"/>
                <a:r>
                  <a:rPr lang="en-GB" dirty="0" smtClean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added</a:t>
                </a:r>
                <a:endParaRPr lang="en-GB" dirty="0">
                  <a:solidFill>
                    <a:schemeClr val="bg1"/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7" name="Right Arrow 16"/>
            <p:cNvSpPr/>
            <p:nvPr/>
          </p:nvSpPr>
          <p:spPr>
            <a:xfrm>
              <a:off x="3538673" y="4365104"/>
              <a:ext cx="1641875" cy="69335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Enable Git</a:t>
              </a:r>
              <a:endParaRPr lang="en-GB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210457" y="1271785"/>
            <a:ext cx="4521783" cy="1602209"/>
            <a:chOff x="2210457" y="1271785"/>
            <a:chExt cx="4521783" cy="1602209"/>
          </a:xfrm>
        </p:grpSpPr>
        <p:grpSp>
          <p:nvGrpSpPr>
            <p:cNvPr id="22" name="Group 21"/>
            <p:cNvGrpSpPr/>
            <p:nvPr/>
          </p:nvGrpSpPr>
          <p:grpSpPr>
            <a:xfrm>
              <a:off x="2316439" y="1271785"/>
              <a:ext cx="4415801" cy="1581151"/>
              <a:chOff x="2411760" y="1271785"/>
              <a:chExt cx="4415801" cy="1581151"/>
            </a:xfrm>
          </p:grpSpPr>
          <p:pic>
            <p:nvPicPr>
              <p:cNvPr id="2050" name="Picture 2" descr="one-repo-central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1760" y="1271785"/>
                <a:ext cx="3924300" cy="1581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2" y="1484784"/>
                <a:ext cx="1967529" cy="1296144"/>
              </a:xfrm>
              <a:prstGeom prst="rect">
                <a:avLst/>
              </a:prstGeom>
              <a:effectLst>
                <a:outerShdw blurRad="165100" dist="50800" dir="5400000" algn="ctr" rotWithShape="0">
                  <a:schemeClr val="bg1">
                    <a:lumMod val="50000"/>
                  </a:schemeClr>
                </a:outerShdw>
              </a:effec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2210457" y="2504662"/>
              <a:ext cx="17572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Git Repository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2092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Commit your edits ‘occasionally’</a:t>
            </a:r>
          </a:p>
          <a:p>
            <a:r>
              <a:rPr lang="en-GB" dirty="0" smtClean="0"/>
              <a:t>Add a commit message </a:t>
            </a:r>
            <a:r>
              <a:rPr lang="en-GB" dirty="0" err="1" smtClean="0"/>
              <a:t>eg</a:t>
            </a:r>
            <a:r>
              <a:rPr lang="en-GB" dirty="0" smtClean="0"/>
              <a:t> ‘Added a new widget’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92896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644008" y="351011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563888" y="2708920"/>
            <a:ext cx="2592288" cy="769392"/>
            <a:chOff x="3563888" y="1837462"/>
            <a:chExt cx="2592288" cy="769392"/>
          </a:xfrm>
        </p:grpSpPr>
        <p:cxnSp>
          <p:nvCxnSpPr>
            <p:cNvPr id="14" name="Straight Arrow Connector 13"/>
            <p:cNvCxnSpPr/>
            <p:nvPr/>
          </p:nvCxnSpPr>
          <p:spPr>
            <a:xfrm flipH="1" flipV="1">
              <a:off x="3563888" y="2030790"/>
              <a:ext cx="2592288" cy="576064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23267">
              <a:off x="4333104" y="1837462"/>
              <a:ext cx="1664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2659380" y="2750820"/>
            <a:ext cx="91440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1709911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24" name="Group 23"/>
          <p:cNvGrpSpPr/>
          <p:nvPr/>
        </p:nvGrpSpPr>
        <p:grpSpPr>
          <a:xfrm>
            <a:off x="4707503" y="2564904"/>
            <a:ext cx="1976790" cy="646331"/>
            <a:chOff x="4707503" y="2564904"/>
            <a:chExt cx="1976790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5724128" y="2564904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707503" y="284119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22743" y="2708920"/>
            <a:ext cx="2033558" cy="646331"/>
            <a:chOff x="4722743" y="2708920"/>
            <a:chExt cx="203355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5796136" y="2708920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722743" y="324505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15123" y="2852936"/>
            <a:ext cx="2113186" cy="883441"/>
            <a:chOff x="4715123" y="2852936"/>
            <a:chExt cx="2113186" cy="883441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715123" y="364891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22743" y="2996952"/>
            <a:ext cx="2177574" cy="937545"/>
            <a:chOff x="4722743" y="2996952"/>
            <a:chExt cx="2177574" cy="937545"/>
          </a:xfrm>
        </p:grpSpPr>
        <p:sp>
          <p:nvSpPr>
            <p:cNvPr id="13" name="TextBox 12"/>
            <p:cNvSpPr txBox="1"/>
            <p:nvPr/>
          </p:nvSpPr>
          <p:spPr>
            <a:xfrm>
              <a:off x="5940152" y="2996952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722743" y="384703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43608" y="1591165"/>
            <a:ext cx="6408712" cy="2353412"/>
            <a:chOff x="1043608" y="1591165"/>
            <a:chExt cx="6408712" cy="2353412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415872" cy="1593468"/>
              <a:chOff x="1043608" y="1619508"/>
              <a:chExt cx="241587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415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widget </a:t>
                </a:r>
                <a:r>
                  <a:rPr lang="en-GB" i="1" dirty="0" smtClean="0">
                    <a:solidFill>
                      <a:srgbClr val="0070C0"/>
                    </a:solidFill>
                  </a:rPr>
                  <a:t>Jon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4683626" y="1591165"/>
              <a:ext cx="2768694" cy="2353412"/>
              <a:chOff x="4683626" y="1591165"/>
              <a:chExt cx="2768694" cy="235341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4692938" y="3830277"/>
                <a:ext cx="131233" cy="114300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4683626" y="1591165"/>
                <a:ext cx="2768694" cy="2164609"/>
                <a:chOff x="4683626" y="1591165"/>
                <a:chExt cx="2768694" cy="2164609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835971" y="1591165"/>
                  <a:ext cx="2616349" cy="1104162"/>
                  <a:chOff x="4835971" y="1591165"/>
                  <a:chExt cx="2616349" cy="1104162"/>
                </a:xfrm>
              </p:grpSpPr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4835971" y="2119263"/>
                    <a:ext cx="2592288" cy="576064"/>
                  </a:xfrm>
                  <a:prstGeom prst="straightConnector1">
                    <a:avLst/>
                  </a:prstGeom>
                  <a:ln w="34925"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/>
                  <p:cNvSpPr txBox="1"/>
                  <p:nvPr/>
                </p:nvSpPr>
                <p:spPr>
                  <a:xfrm rot="777320">
                    <a:off x="5605187" y="1591165"/>
                    <a:ext cx="166478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3600" dirty="0" smtClean="0">
                        <a:solidFill>
                          <a:srgbClr val="00B050"/>
                        </a:solidFill>
                      </a:rPr>
                      <a:t>Commit</a:t>
                    </a:r>
                    <a:endParaRPr lang="en-GB" sz="3600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5" name="TextBox 4"/>
                  <p:cNvSpPr txBox="1"/>
                  <p:nvPr/>
                </p:nvSpPr>
                <p:spPr>
                  <a:xfrm rot="760132">
                    <a:off x="5436096" y="2133432"/>
                    <a:ext cx="20162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dirty="0" smtClean="0">
                        <a:solidFill>
                          <a:srgbClr val="00B050"/>
                        </a:solidFill>
                      </a:rPr>
                      <a:t>“Added a widget”</a:t>
                    </a:r>
                    <a:endParaRPr lang="en-GB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  <p:sp>
              <p:nvSpPr>
                <p:cNvPr id="25" name="Oval 24"/>
                <p:cNvSpPr/>
                <p:nvPr/>
              </p:nvSpPr>
              <p:spPr>
                <a:xfrm>
                  <a:off x="4683626" y="3641474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4690394" y="3235914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699711" y="2833753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548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1709911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1043608" y="1619508"/>
            <a:ext cx="2354912" cy="1593468"/>
            <a:chOff x="1043608" y="1619508"/>
            <a:chExt cx="2354912" cy="1593468"/>
          </a:xfrm>
        </p:grpSpPr>
        <p:pic>
          <p:nvPicPr>
            <p:cNvPr id="19" name="Picture 2" descr="one-repo-central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75656" y="1619508"/>
              <a:ext cx="982980" cy="115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43608" y="2843644"/>
              <a:ext cx="235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1 Added a </a:t>
              </a:r>
              <a:r>
                <a:rPr lang="en-GB" dirty="0"/>
                <a:t>widget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99883" y="2841193"/>
            <a:ext cx="2128426" cy="658074"/>
            <a:chOff x="4699883" y="2841193"/>
            <a:chExt cx="2128426" cy="658074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699883" y="284119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92263" y="2996952"/>
            <a:ext cx="2208054" cy="1128045"/>
            <a:chOff x="4692263" y="2996952"/>
            <a:chExt cx="2208054" cy="1128045"/>
          </a:xfrm>
        </p:grpSpPr>
        <p:grpSp>
          <p:nvGrpSpPr>
            <p:cNvPr id="9" name="Group 8"/>
            <p:cNvGrpSpPr/>
            <p:nvPr/>
          </p:nvGrpSpPr>
          <p:grpSpPr>
            <a:xfrm>
              <a:off x="4715123" y="2996952"/>
              <a:ext cx="2185194" cy="646331"/>
              <a:chOff x="4715123" y="2996952"/>
              <a:chExt cx="2185194" cy="64633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5940152" y="2996952"/>
                <a:ext cx="960165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rgbClr val="00B050"/>
                    </a:solidFill>
                  </a:rPr>
                  <a:t>Edit</a:t>
                </a:r>
                <a:endParaRPr lang="en-GB" sz="3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715123" y="3245053"/>
                <a:ext cx="87465" cy="8746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4692263" y="403753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07503" y="3140968"/>
            <a:ext cx="2264822" cy="646331"/>
            <a:chOff x="4707503" y="3140968"/>
            <a:chExt cx="2264822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6012160" y="3140968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707503" y="364891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43608" y="1591165"/>
            <a:ext cx="6408712" cy="2537989"/>
            <a:chOff x="1043608" y="1591165"/>
            <a:chExt cx="6408712" cy="2537989"/>
          </a:xfrm>
        </p:grpSpPr>
        <p:sp>
          <p:nvSpPr>
            <p:cNvPr id="16" name="TextBox 15"/>
            <p:cNvSpPr txBox="1"/>
            <p:nvPr/>
          </p:nvSpPr>
          <p:spPr>
            <a:xfrm>
              <a:off x="1043608" y="3131676"/>
              <a:ext cx="2164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683626" y="1591165"/>
              <a:ext cx="2768694" cy="2537989"/>
              <a:chOff x="4683626" y="1591165"/>
              <a:chExt cx="2768694" cy="253798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835971" y="1591165"/>
                <a:ext cx="2616349" cy="1104162"/>
                <a:chOff x="4835971" y="1591165"/>
                <a:chExt cx="2616349" cy="1104162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H="1" flipV="1">
                  <a:off x="4835971" y="2119263"/>
                  <a:ext cx="2592288" cy="576064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 rot="777320">
                  <a:off x="5605187" y="1591165"/>
                  <a:ext cx="166478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Commit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 rot="760132">
                  <a:off x="5436096" y="2133432"/>
                  <a:ext cx="20162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>
                      <a:solidFill>
                        <a:srgbClr val="00B050"/>
                      </a:solidFill>
                    </a:rPr>
                    <a:t>“Changed charts”</a:t>
                  </a:r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24" name="Oval 23"/>
              <p:cNvSpPr/>
              <p:nvPr/>
            </p:nvSpPr>
            <p:spPr>
              <a:xfrm>
                <a:off x="4683626" y="3641474"/>
                <a:ext cx="131233" cy="1143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683626" y="4014854"/>
                <a:ext cx="131233" cy="1143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691246" y="3222374"/>
                <a:ext cx="131233" cy="1143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691246" y="2826134"/>
                <a:ext cx="131233" cy="1143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1709911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4707503" y="2852936"/>
            <a:ext cx="2120806" cy="646331"/>
            <a:chOff x="4707503" y="2852936"/>
            <a:chExt cx="2120806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5868144" y="2852936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707503" y="324505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/>
            <p:cNvSpPr/>
            <p:nvPr/>
          </p:nvSpPr>
          <p:spPr>
            <a:xfrm>
              <a:off x="4715123" y="285643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15123" y="2996952"/>
            <a:ext cx="2185194" cy="731805"/>
            <a:chOff x="4715123" y="2996952"/>
            <a:chExt cx="2185194" cy="731805"/>
          </a:xfrm>
        </p:grpSpPr>
        <p:sp>
          <p:nvSpPr>
            <p:cNvPr id="21" name="Oval 20"/>
            <p:cNvSpPr/>
            <p:nvPr/>
          </p:nvSpPr>
          <p:spPr>
            <a:xfrm>
              <a:off x="4715123" y="364129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40152" y="2996952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15123" y="3140968"/>
            <a:ext cx="2257202" cy="991649"/>
            <a:chOff x="4715123" y="3140968"/>
            <a:chExt cx="2257202" cy="991649"/>
          </a:xfrm>
        </p:grpSpPr>
        <p:sp>
          <p:nvSpPr>
            <p:cNvPr id="20" name="Oval 19"/>
            <p:cNvSpPr/>
            <p:nvPr/>
          </p:nvSpPr>
          <p:spPr>
            <a:xfrm>
              <a:off x="4715123" y="404515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2160" y="3140968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25372" cy="1881500"/>
            <a:chOff x="1043608" y="1619508"/>
            <a:chExt cx="222537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225372" cy="1593468"/>
              <a:chOff x="1043608" y="1619508"/>
              <a:chExt cx="222537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225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172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43608" y="1591165"/>
            <a:ext cx="6411666" cy="2553225"/>
            <a:chOff x="1043608" y="1591165"/>
            <a:chExt cx="6411666" cy="2553225"/>
          </a:xfrm>
        </p:grpSpPr>
        <p:sp>
          <p:nvSpPr>
            <p:cNvPr id="17" name="TextBox 16"/>
            <p:cNvSpPr txBox="1"/>
            <p:nvPr/>
          </p:nvSpPr>
          <p:spPr>
            <a:xfrm>
              <a:off x="1043608" y="3419708"/>
              <a:ext cx="2591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3 Updated </a:t>
              </a:r>
              <a:r>
                <a:rPr lang="en-GB" dirty="0"/>
                <a:t>homepage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687010" y="1591165"/>
              <a:ext cx="2768264" cy="2553225"/>
              <a:chOff x="4687010" y="1591165"/>
              <a:chExt cx="2768264" cy="255322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835971" y="1591165"/>
                <a:ext cx="2619303" cy="1104162"/>
                <a:chOff x="4835971" y="1591165"/>
                <a:chExt cx="2619303" cy="1104162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H="1" flipV="1">
                  <a:off x="4835971" y="2119263"/>
                  <a:ext cx="2592288" cy="576064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 rot="777320">
                  <a:off x="5605187" y="1591165"/>
                  <a:ext cx="166478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Commit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 rot="760132">
                  <a:off x="5196410" y="2106825"/>
                  <a:ext cx="22588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>
                      <a:solidFill>
                        <a:srgbClr val="00B050"/>
                      </a:solidFill>
                    </a:rPr>
                    <a:t>“Updated homepage”</a:t>
                  </a:r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p:grpSp>
          <p:sp>
            <p:nvSpPr>
              <p:cNvPr id="27" name="Oval 26"/>
              <p:cNvSpPr/>
              <p:nvPr/>
            </p:nvSpPr>
            <p:spPr>
              <a:xfrm>
                <a:off x="4694630" y="3222370"/>
                <a:ext cx="131233" cy="1143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694630" y="2833750"/>
                <a:ext cx="131233" cy="1143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694630" y="3633850"/>
                <a:ext cx="131233" cy="1143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687010" y="4030090"/>
                <a:ext cx="131233" cy="114300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474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1709911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868144" y="2852936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40612" cy="1881500"/>
            <a:chOff x="1043608" y="1619508"/>
            <a:chExt cx="224061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240612" cy="1593468"/>
              <a:chOff x="1043608" y="1619508"/>
              <a:chExt cx="224061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240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187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58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</a:t>
            </a:r>
            <a:r>
              <a:rPr lang="en-GB" dirty="0"/>
              <a:t>homepage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043608" y="1591165"/>
            <a:ext cx="6411666" cy="2485907"/>
            <a:chOff x="1043608" y="1591165"/>
            <a:chExt cx="6411666" cy="2485907"/>
          </a:xfrm>
        </p:grpSpPr>
        <p:grpSp>
          <p:nvGrpSpPr>
            <p:cNvPr id="6" name="Group 5"/>
            <p:cNvGrpSpPr/>
            <p:nvPr/>
          </p:nvGrpSpPr>
          <p:grpSpPr>
            <a:xfrm>
              <a:off x="4835971" y="1591165"/>
              <a:ext cx="2619303" cy="1104162"/>
              <a:chOff x="4835971" y="1591165"/>
              <a:chExt cx="2619303" cy="110416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4835971" y="2119263"/>
                <a:ext cx="2592288" cy="576064"/>
              </a:xfrm>
              <a:prstGeom prst="straightConnector1">
                <a:avLst/>
              </a:prstGeom>
              <a:ln w="349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 rot="777320">
                <a:off x="5605187" y="1591165"/>
                <a:ext cx="1664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rgbClr val="00B050"/>
                    </a:solidFill>
                  </a:rPr>
                  <a:t>Commit</a:t>
                </a:r>
                <a:endParaRPr lang="en-GB" sz="3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760132">
                <a:off x="5196410" y="2106825"/>
                <a:ext cx="22588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00B050"/>
                    </a:solidFill>
                  </a:rPr>
                  <a:t>“Moved help page”</a:t>
                </a:r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043608" y="3707740"/>
              <a:ext cx="2393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  <a:r>
                <a:rPr lang="en-GB" dirty="0" smtClean="0"/>
                <a:t> Moved help </a:t>
              </a:r>
              <a:r>
                <a:rPr lang="en-GB" dirty="0"/>
                <a:t>page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21" name="Oval 20"/>
          <p:cNvSpPr/>
          <p:nvPr/>
        </p:nvSpPr>
        <p:spPr>
          <a:xfrm>
            <a:off x="4730363" y="3245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4715123" y="365653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722743" y="383179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2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1709911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868144" y="2852936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40612" cy="1881500"/>
            <a:chOff x="1043608" y="1619508"/>
            <a:chExt cx="224061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240612" cy="1593468"/>
              <a:chOff x="1043608" y="1619508"/>
              <a:chExt cx="224061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240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179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56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</a:t>
            </a:r>
            <a:r>
              <a:rPr lang="en-GB" dirty="0"/>
              <a:t>homepage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4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</a:t>
            </a:r>
            <a:r>
              <a:rPr lang="en-GB" dirty="0"/>
              <a:t>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043608" y="1591165"/>
            <a:ext cx="6411666" cy="2773939"/>
            <a:chOff x="1043608" y="1591165"/>
            <a:chExt cx="6411666" cy="2773939"/>
          </a:xfrm>
        </p:grpSpPr>
        <p:grpSp>
          <p:nvGrpSpPr>
            <p:cNvPr id="6" name="Group 5"/>
            <p:cNvGrpSpPr/>
            <p:nvPr/>
          </p:nvGrpSpPr>
          <p:grpSpPr>
            <a:xfrm>
              <a:off x="4835971" y="1591165"/>
              <a:ext cx="2619303" cy="1104162"/>
              <a:chOff x="4835971" y="1591165"/>
              <a:chExt cx="2619303" cy="110416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4835971" y="2119263"/>
                <a:ext cx="2592288" cy="576064"/>
              </a:xfrm>
              <a:prstGeom prst="straightConnector1">
                <a:avLst/>
              </a:prstGeom>
              <a:ln w="349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 rot="777320">
                <a:off x="5605187" y="1591165"/>
                <a:ext cx="1664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rgbClr val="00B050"/>
                    </a:solidFill>
                  </a:rPr>
                  <a:t>Commit</a:t>
                </a:r>
                <a:endParaRPr lang="en-GB" sz="3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760132">
                <a:off x="5196410" y="2106825"/>
                <a:ext cx="22588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00B050"/>
                    </a:solidFill>
                  </a:rPr>
                  <a:t>“Fixed bug on chart”</a:t>
                </a:r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043608" y="3995772"/>
              <a:ext cx="2446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5 Fixed bug on </a:t>
              </a:r>
              <a:r>
                <a:rPr lang="en-GB" dirty="0"/>
                <a:t>chart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22" name="Oval 21"/>
          <p:cNvSpPr/>
          <p:nvPr/>
        </p:nvSpPr>
        <p:spPr>
          <a:xfrm>
            <a:off x="4722743" y="284881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722743" y="3245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4722743" y="38546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3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1709911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868144" y="2852936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32992" cy="1881500"/>
            <a:chOff x="1043608" y="1619508"/>
            <a:chExt cx="223299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202512" cy="1593468"/>
              <a:chOff x="1043608" y="1619508"/>
              <a:chExt cx="220251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202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232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56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</a:t>
            </a:r>
            <a:r>
              <a:rPr lang="en-GB" dirty="0"/>
              <a:t>homepage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39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</a:t>
            </a:r>
            <a:r>
              <a:rPr lang="en-GB" dirty="0"/>
              <a:t>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4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</a:t>
            </a:r>
            <a:r>
              <a:rPr lang="en-GB" dirty="0"/>
              <a:t>chart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043608" y="1591165"/>
            <a:ext cx="6411666" cy="3061971"/>
            <a:chOff x="1043608" y="1591165"/>
            <a:chExt cx="6411666" cy="3061971"/>
          </a:xfrm>
        </p:grpSpPr>
        <p:grpSp>
          <p:nvGrpSpPr>
            <p:cNvPr id="6" name="Group 5"/>
            <p:cNvGrpSpPr/>
            <p:nvPr/>
          </p:nvGrpSpPr>
          <p:grpSpPr>
            <a:xfrm>
              <a:off x="4835971" y="1591165"/>
              <a:ext cx="2619303" cy="1104162"/>
              <a:chOff x="4835971" y="1591165"/>
              <a:chExt cx="2619303" cy="110416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4835971" y="2119263"/>
                <a:ext cx="2592288" cy="576064"/>
              </a:xfrm>
              <a:prstGeom prst="straightConnector1">
                <a:avLst/>
              </a:prstGeom>
              <a:ln w="349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 rot="777320">
                <a:off x="5605187" y="1591165"/>
                <a:ext cx="1664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rgbClr val="00B050"/>
                    </a:solidFill>
                  </a:rPr>
                  <a:t>Commit</a:t>
                </a:r>
                <a:endParaRPr lang="en-GB" sz="36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760132">
                <a:off x="5196410" y="2106825"/>
                <a:ext cx="22588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>
                    <a:solidFill>
                      <a:srgbClr val="00B050"/>
                    </a:solidFill>
                  </a:rPr>
                  <a:t>“Re-styled theme”</a:t>
                </a:r>
                <a:endParaRPr lang="en-GB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043608" y="4283804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6</a:t>
              </a:r>
              <a:r>
                <a:rPr lang="en-GB" dirty="0" smtClean="0"/>
                <a:t> Re-styled </a:t>
              </a:r>
              <a:r>
                <a:rPr lang="en-GB" dirty="0"/>
                <a:t>theme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73304" y="11468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715123" y="40451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4722743" y="303931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4737983" y="364891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65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you will learn today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GB" dirty="0"/>
              <a:t>What version control is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/>
              <a:t>Why you need it (or maybe </a:t>
            </a:r>
            <a:r>
              <a:rPr lang="en-GB" dirty="0" smtClean="0"/>
              <a:t>you don’t?)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i="1" dirty="0" smtClean="0"/>
              <a:t>Session 1:</a:t>
            </a:r>
            <a:r>
              <a:rPr lang="en-GB" dirty="0" smtClean="0"/>
              <a:t> Git basic concepts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i="1" dirty="0" smtClean="0"/>
              <a:t>Session 2:</a:t>
            </a:r>
            <a:r>
              <a:rPr lang="en-GB" dirty="0" smtClean="0"/>
              <a:t> remote repository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i="1" dirty="0" smtClean="0"/>
              <a:t>Session 3:</a:t>
            </a:r>
            <a:r>
              <a:rPr lang="en-GB" dirty="0" smtClean="0"/>
              <a:t> team working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 smtClean="0"/>
              <a:t>Source Tree and command line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 smtClean="0"/>
              <a:t>Up </a:t>
            </a:r>
            <a:r>
              <a:rPr lang="en-GB" dirty="0"/>
              <a:t>and running with tools and account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43608" y="3419708"/>
            <a:ext cx="259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</a:t>
            </a:r>
            <a:r>
              <a:rPr lang="en-GB" dirty="0"/>
              <a:t>homepage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48232" cy="1881500"/>
            <a:chOff x="1043608" y="1619508"/>
            <a:chExt cx="224823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217752" cy="1593468"/>
              <a:chOff x="1043608" y="1619508"/>
              <a:chExt cx="221775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217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24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43608" y="3707740"/>
            <a:ext cx="257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</a:t>
            </a:r>
            <a:r>
              <a:rPr lang="en-GB" dirty="0"/>
              <a:t>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46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</a:t>
            </a:r>
            <a:r>
              <a:rPr lang="en-GB" dirty="0"/>
              <a:t>chart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</a:t>
            </a:r>
            <a:r>
              <a:rPr lang="en-GB" dirty="0"/>
              <a:t>theme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995224" y="1146810"/>
            <a:ext cx="2327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latin typeface="Calibri Light" panose="020F0302020204030204" pitchFamily="34" charset="0"/>
              </a:rPr>
              <a:t>Commit log</a:t>
            </a:r>
            <a:endParaRPr lang="en-GB" sz="3000" dirty="0">
              <a:latin typeface="Calibri Light" panose="020F0302020204030204" pitchFamily="34" charset="0"/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4663440" y="1150620"/>
            <a:ext cx="4358640" cy="2956560"/>
          </a:xfrm>
          <a:prstGeom prst="wedgeEllipseCallout">
            <a:avLst>
              <a:gd name="adj1" fmla="val -81241"/>
              <a:gd name="adj2" fmla="val 2707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Snapshots of the state of all files at each </a:t>
            </a:r>
            <a:r>
              <a:rPr lang="en-GB" sz="2800" dirty="0" smtClean="0"/>
              <a:t>commit</a:t>
            </a:r>
          </a:p>
          <a:p>
            <a:pPr algn="ctr"/>
            <a:r>
              <a:rPr lang="en-GB" sz="2800" dirty="0" smtClean="0"/>
              <a:t>+</a:t>
            </a:r>
          </a:p>
          <a:p>
            <a:pPr algn="ctr"/>
            <a:r>
              <a:rPr lang="en-GB" sz="2800" dirty="0" smtClean="0"/>
              <a:t>Who did what</a:t>
            </a:r>
            <a:endParaRPr lang="en-GB" sz="2800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48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44" name="Oval 43"/>
          <p:cNvSpPr/>
          <p:nvPr/>
        </p:nvSpPr>
        <p:spPr>
          <a:xfrm>
            <a:off x="4715123" y="3590217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4715123" y="3988809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/>
          <p:cNvGrpSpPr/>
          <p:nvPr/>
        </p:nvGrpSpPr>
        <p:grpSpPr>
          <a:xfrm>
            <a:off x="4687010" y="1191491"/>
            <a:ext cx="4186827" cy="2503319"/>
            <a:chOff x="4687010" y="1191491"/>
            <a:chExt cx="4186827" cy="2503319"/>
          </a:xfrm>
        </p:grpSpPr>
        <p:grpSp>
          <p:nvGrpSpPr>
            <p:cNvPr id="39" name="Group 38"/>
            <p:cNvGrpSpPr/>
            <p:nvPr/>
          </p:nvGrpSpPr>
          <p:grpSpPr>
            <a:xfrm>
              <a:off x="5511956" y="1191491"/>
              <a:ext cx="3361881" cy="2315035"/>
              <a:chOff x="5511956" y="1191491"/>
              <a:chExt cx="3361881" cy="2315035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7045037" y="1191491"/>
                <a:ext cx="1828800" cy="105294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App.js</a:t>
                </a:r>
              </a:p>
              <a:p>
                <a:pPr algn="ctr"/>
                <a:endParaRPr lang="en-GB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5511956" y="2234317"/>
                <a:ext cx="2240566" cy="1272209"/>
                <a:chOff x="5511956" y="2234317"/>
                <a:chExt cx="2240566" cy="1272209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 rot="19721458">
                  <a:off x="5511956" y="2287730"/>
                  <a:ext cx="220411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Stage file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5661329" y="2234317"/>
                  <a:ext cx="2091193" cy="1272209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Oval 47"/>
            <p:cNvSpPr/>
            <p:nvPr/>
          </p:nvSpPr>
          <p:spPr>
            <a:xfrm>
              <a:off x="4687010" y="3580510"/>
              <a:ext cx="131233" cy="1143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1944216" cy="1881500"/>
            <a:chOff x="1043608" y="1619508"/>
            <a:chExt cx="1944216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1944216" cy="1593468"/>
              <a:chOff x="1043608" y="1619508"/>
              <a:chExt cx="1944216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widget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charts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homepage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page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chart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theme</a:t>
            </a:r>
          </a:p>
        </p:txBody>
      </p:sp>
      <p:sp>
        <p:nvSpPr>
          <p:cNvPr id="46" name="Oval 45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60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44" name="Oval 43"/>
          <p:cNvSpPr/>
          <p:nvPr/>
        </p:nvSpPr>
        <p:spPr>
          <a:xfrm>
            <a:off x="4715123" y="3590217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4715123" y="3988809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045037" y="1191491"/>
            <a:ext cx="1828800" cy="10529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App.js</a:t>
            </a:r>
          </a:p>
          <a:p>
            <a:pPr algn="ctr"/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4687010" y="3580510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1944216" cy="1881500"/>
            <a:chOff x="1043608" y="1619508"/>
            <a:chExt cx="1944216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1944216" cy="1593468"/>
              <a:chOff x="1043608" y="1619508"/>
              <a:chExt cx="1944216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widget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charts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homepage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page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chart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theme</a:t>
            </a:r>
          </a:p>
        </p:txBody>
      </p:sp>
      <p:sp>
        <p:nvSpPr>
          <p:cNvPr id="46" name="Oval 45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217921" y="1033670"/>
            <a:ext cx="132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Staged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71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44" name="Oval 43"/>
          <p:cNvSpPr/>
          <p:nvPr/>
        </p:nvSpPr>
        <p:spPr>
          <a:xfrm>
            <a:off x="4715123" y="3590217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4715123" y="3988809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/>
          <p:cNvGrpSpPr/>
          <p:nvPr/>
        </p:nvGrpSpPr>
        <p:grpSpPr>
          <a:xfrm>
            <a:off x="4681304" y="1191491"/>
            <a:ext cx="4192533" cy="2898291"/>
            <a:chOff x="4681304" y="1191491"/>
            <a:chExt cx="4192533" cy="2898291"/>
          </a:xfrm>
        </p:grpSpPr>
        <p:grpSp>
          <p:nvGrpSpPr>
            <p:cNvPr id="39" name="Group 38"/>
            <p:cNvGrpSpPr/>
            <p:nvPr/>
          </p:nvGrpSpPr>
          <p:grpSpPr>
            <a:xfrm>
              <a:off x="5511956" y="1191491"/>
              <a:ext cx="3361881" cy="2315035"/>
              <a:chOff x="5511956" y="1191491"/>
              <a:chExt cx="3361881" cy="2315035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7045037" y="1191491"/>
                <a:ext cx="1828800" cy="105294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App.js</a:t>
                </a:r>
              </a:p>
              <a:p>
                <a:pPr algn="ctr"/>
                <a:r>
                  <a:rPr lang="en-GB" dirty="0" smtClean="0"/>
                  <a:t>Map.js</a:t>
                </a:r>
                <a:endParaRPr lang="en-GB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5511956" y="2234317"/>
                <a:ext cx="2240566" cy="1272209"/>
                <a:chOff x="5511956" y="2234317"/>
                <a:chExt cx="2240566" cy="1272209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 rot="19721458">
                  <a:off x="5511956" y="2287730"/>
                  <a:ext cx="220411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Stage file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5661329" y="2234317"/>
                  <a:ext cx="2091193" cy="1272209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Oval 47"/>
            <p:cNvSpPr/>
            <p:nvPr/>
          </p:nvSpPr>
          <p:spPr>
            <a:xfrm>
              <a:off x="4687010" y="3580510"/>
              <a:ext cx="131233" cy="1143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4681304" y="3975482"/>
              <a:ext cx="131233" cy="1143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1944216" cy="1881500"/>
            <a:chOff x="1043608" y="1619508"/>
            <a:chExt cx="1944216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1944216" cy="1593468"/>
              <a:chOff x="1043608" y="1619508"/>
              <a:chExt cx="1944216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widget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charts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homepage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page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chart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theme</a:t>
            </a:r>
          </a:p>
        </p:txBody>
      </p:sp>
      <p:sp>
        <p:nvSpPr>
          <p:cNvPr id="46" name="Oval 45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44" name="Oval 43"/>
          <p:cNvSpPr/>
          <p:nvPr/>
        </p:nvSpPr>
        <p:spPr>
          <a:xfrm>
            <a:off x="4715123" y="3590217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4715123" y="3988809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045037" y="1191491"/>
            <a:ext cx="1828800" cy="10529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App.js</a:t>
            </a:r>
          </a:p>
          <a:p>
            <a:pPr algn="ctr"/>
            <a:r>
              <a:rPr lang="en-GB" dirty="0" smtClean="0"/>
              <a:t>Map.js</a:t>
            </a:r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4687010" y="3580510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4681304" y="3975482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1944216" cy="1881500"/>
            <a:chOff x="1043608" y="1619508"/>
            <a:chExt cx="1944216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1944216" cy="1593468"/>
              <a:chOff x="1043608" y="1619508"/>
              <a:chExt cx="1944216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widget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charts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homepage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page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chart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theme</a:t>
            </a:r>
          </a:p>
        </p:txBody>
      </p:sp>
      <p:sp>
        <p:nvSpPr>
          <p:cNvPr id="46" name="Oval 45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6217921" y="1033670"/>
            <a:ext cx="132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Staged files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7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63472" cy="1881500"/>
            <a:chOff x="1043608" y="1619508"/>
            <a:chExt cx="226347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255852" cy="1593468"/>
              <a:chOff x="1043608" y="1619508"/>
              <a:chExt cx="225585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2558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263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65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</a:t>
            </a:r>
            <a:r>
              <a:rPr lang="en-GB" dirty="0"/>
              <a:t>homepage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4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</a:t>
            </a:r>
            <a:r>
              <a:rPr lang="en-GB" dirty="0"/>
              <a:t>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4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</a:t>
            </a:r>
            <a:r>
              <a:rPr lang="en-GB" dirty="0"/>
              <a:t>chart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</a:t>
            </a:r>
            <a:r>
              <a:rPr lang="en-GB" dirty="0"/>
              <a:t>theme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46" name="Oval 45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7038109" y="1191491"/>
            <a:ext cx="1828800" cy="10598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App.js</a:t>
            </a:r>
          </a:p>
          <a:p>
            <a:pPr algn="ctr"/>
            <a:r>
              <a:rPr lang="en-GB" dirty="0" smtClean="0"/>
              <a:t>Map.js</a:t>
            </a:r>
            <a:endParaRPr lang="en-GB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54880" y="1174860"/>
            <a:ext cx="2564953" cy="1608100"/>
            <a:chOff x="5151120" y="2143595"/>
            <a:chExt cx="2564953" cy="1608100"/>
          </a:xfrm>
        </p:grpSpPr>
        <p:sp>
          <p:nvSpPr>
            <p:cNvPr id="35" name="TextBox 34"/>
            <p:cNvSpPr txBox="1"/>
            <p:nvPr/>
          </p:nvSpPr>
          <p:spPr>
            <a:xfrm rot="20288214">
              <a:off x="5511954" y="2143595"/>
              <a:ext cx="220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“Added title”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36" name="Straight Arrow Connector 35"/>
            <p:cNvCxnSpPr>
              <a:endCxn id="13" idx="2"/>
            </p:cNvCxnSpPr>
            <p:nvPr/>
          </p:nvCxnSpPr>
          <p:spPr>
            <a:xfrm flipV="1">
              <a:off x="5151120" y="2686699"/>
              <a:ext cx="2290157" cy="1064996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051228" y="45657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 Added </a:t>
            </a:r>
            <a:r>
              <a:rPr lang="en-GB" dirty="0"/>
              <a:t>title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998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7038109" y="1191491"/>
            <a:ext cx="1828800" cy="10598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AppView.js</a:t>
            </a:r>
          </a:p>
          <a:p>
            <a:pPr algn="ctr"/>
            <a:r>
              <a:rPr lang="en-GB" dirty="0" smtClean="0"/>
              <a:t>MapView.js</a:t>
            </a:r>
            <a:endParaRPr lang="en-GB" dirty="0"/>
          </a:p>
        </p:txBody>
      </p:sp>
      <p:sp>
        <p:nvSpPr>
          <p:cNvPr id="50" name="Oval 49"/>
          <p:cNvSpPr/>
          <p:nvPr/>
        </p:nvSpPr>
        <p:spPr>
          <a:xfrm>
            <a:off x="4466167" y="4470397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4601635" y="4872565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33" name="Group 32"/>
          <p:cNvGrpSpPr/>
          <p:nvPr/>
        </p:nvGrpSpPr>
        <p:grpSpPr>
          <a:xfrm>
            <a:off x="5511956" y="2234317"/>
            <a:ext cx="2240566" cy="1272209"/>
            <a:chOff x="5511956" y="2234317"/>
            <a:chExt cx="2240566" cy="1272209"/>
          </a:xfrm>
        </p:grpSpPr>
        <p:sp>
          <p:nvSpPr>
            <p:cNvPr id="25" name="TextBox 24"/>
            <p:cNvSpPr txBox="1"/>
            <p:nvPr/>
          </p:nvSpPr>
          <p:spPr>
            <a:xfrm rot="19721458">
              <a:off x="5511956" y="2287730"/>
              <a:ext cx="22041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Stage files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5661329" y="2234317"/>
              <a:ext cx="2091193" cy="1272209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25372" cy="1881500"/>
            <a:chOff x="1043608" y="1619508"/>
            <a:chExt cx="222537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217752" cy="1593468"/>
              <a:chOff x="1043608" y="1619508"/>
              <a:chExt cx="221775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217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225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61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</a:t>
            </a:r>
            <a:r>
              <a:rPr lang="en-GB" dirty="0"/>
              <a:t>homepage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43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</a:t>
            </a:r>
            <a:r>
              <a:rPr lang="en-GB" dirty="0"/>
              <a:t>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46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</a:t>
            </a:r>
            <a:r>
              <a:rPr lang="en-GB" dirty="0"/>
              <a:t>chart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</a:t>
            </a:r>
            <a:r>
              <a:rPr lang="en-GB" dirty="0"/>
              <a:t>theme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051228" y="45657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 Added </a:t>
            </a:r>
            <a:r>
              <a:rPr lang="en-GB" dirty="0"/>
              <a:t>title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532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3" name="Oval 12"/>
          <p:cNvSpPr/>
          <p:nvPr/>
        </p:nvSpPr>
        <p:spPr>
          <a:xfrm>
            <a:off x="7045037" y="1191491"/>
            <a:ext cx="1828800" cy="10529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App.js</a:t>
            </a:r>
          </a:p>
          <a:p>
            <a:pPr algn="ctr"/>
            <a:r>
              <a:rPr lang="en-GB" dirty="0" smtClean="0"/>
              <a:t>Map.js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48232" cy="1881500"/>
            <a:chOff x="1043608" y="1619508"/>
            <a:chExt cx="224823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179652" cy="1593468"/>
              <a:chOff x="1043608" y="1619508"/>
              <a:chExt cx="217965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179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24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59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</a:t>
            </a:r>
            <a:r>
              <a:rPr lang="en-GB" dirty="0"/>
              <a:t>homepage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62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</a:t>
            </a:r>
            <a:r>
              <a:rPr lang="en-GB" dirty="0"/>
              <a:t>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50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</a:t>
            </a:r>
            <a:r>
              <a:rPr lang="en-GB" dirty="0"/>
              <a:t>chart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</a:t>
            </a:r>
            <a:r>
              <a:rPr lang="en-GB" dirty="0"/>
              <a:t>theme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52" name="Oval 51"/>
          <p:cNvSpPr/>
          <p:nvPr/>
        </p:nvSpPr>
        <p:spPr>
          <a:xfrm>
            <a:off x="7038109" y="1191491"/>
            <a:ext cx="1828800" cy="10598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AppView.js</a:t>
            </a:r>
          </a:p>
          <a:p>
            <a:pPr algn="ctr"/>
            <a:r>
              <a:rPr lang="en-GB" dirty="0" smtClean="0"/>
              <a:t>MapView.js</a:t>
            </a:r>
            <a:endParaRPr lang="en-GB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54880" y="1243440"/>
            <a:ext cx="2359213" cy="1539520"/>
            <a:chOff x="5151120" y="2212175"/>
            <a:chExt cx="2359213" cy="1539520"/>
          </a:xfrm>
        </p:grpSpPr>
        <p:sp>
          <p:nvSpPr>
            <p:cNvPr id="35" name="TextBox 34"/>
            <p:cNvSpPr txBox="1"/>
            <p:nvPr/>
          </p:nvSpPr>
          <p:spPr>
            <a:xfrm rot="20288214">
              <a:off x="5306214" y="2212175"/>
              <a:ext cx="220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“Another change”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36" name="Straight Arrow Connector 35"/>
            <p:cNvCxnSpPr>
              <a:endCxn id="13" idx="2"/>
            </p:cNvCxnSpPr>
            <p:nvPr/>
          </p:nvCxnSpPr>
          <p:spPr>
            <a:xfrm flipV="1">
              <a:off x="5151120" y="2686699"/>
              <a:ext cx="2290157" cy="1064996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051228" y="45657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 Added </a:t>
            </a:r>
            <a:r>
              <a:rPr lang="en-GB" dirty="0"/>
              <a:t>title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043608" y="48324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  <a:r>
              <a:rPr lang="en-GB" dirty="0" smtClean="0"/>
              <a:t> Another </a:t>
            </a:r>
            <a:r>
              <a:rPr lang="en-GB" dirty="0"/>
              <a:t>change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322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43608" y="3419708"/>
            <a:ext cx="266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</a:t>
            </a:r>
            <a:r>
              <a:rPr lang="en-GB" dirty="0"/>
              <a:t>homepage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10132" cy="1881500"/>
            <a:chOff x="1043608" y="1619508"/>
            <a:chExt cx="221013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210132" cy="1593468"/>
              <a:chOff x="1043608" y="1619508"/>
              <a:chExt cx="221013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210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1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43608" y="3707740"/>
            <a:ext cx="24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</a:t>
            </a:r>
            <a:r>
              <a:rPr lang="en-GB" dirty="0"/>
              <a:t>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4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</a:t>
            </a:r>
            <a:r>
              <a:rPr lang="en-GB" dirty="0"/>
              <a:t>chart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</a:t>
            </a:r>
            <a:r>
              <a:rPr lang="en-GB" dirty="0"/>
              <a:t>theme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995224" y="1146810"/>
            <a:ext cx="2327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latin typeface="Calibri Light" panose="020F0302020204030204" pitchFamily="34" charset="0"/>
              </a:rPr>
              <a:t>Commit log</a:t>
            </a:r>
            <a:endParaRPr lang="en-GB" sz="3000" dirty="0">
              <a:latin typeface="Calibri Light" panose="020F03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1228" y="45657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 Added </a:t>
            </a:r>
            <a:r>
              <a:rPr lang="en-GB" dirty="0"/>
              <a:t>title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043608" y="48324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  <a:r>
              <a:rPr lang="en-GB" dirty="0" smtClean="0"/>
              <a:t> Another </a:t>
            </a:r>
            <a:r>
              <a:rPr lang="en-GB" dirty="0"/>
              <a:t>change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967740" y="788670"/>
            <a:ext cx="7787640" cy="5138162"/>
            <a:chOff x="967740" y="788670"/>
            <a:chExt cx="7787640" cy="5138162"/>
          </a:xfrm>
        </p:grpSpPr>
        <p:grpSp>
          <p:nvGrpSpPr>
            <p:cNvPr id="35" name="Group 34"/>
            <p:cNvGrpSpPr/>
            <p:nvPr/>
          </p:nvGrpSpPr>
          <p:grpSpPr>
            <a:xfrm>
              <a:off x="967740" y="788670"/>
              <a:ext cx="7708716" cy="5037604"/>
              <a:chOff x="967740" y="788670"/>
              <a:chExt cx="7708716" cy="503760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2756" y="1844824"/>
                <a:ext cx="2933700" cy="3981450"/>
              </a:xfrm>
              <a:prstGeom prst="rect">
                <a:avLst/>
              </a:prstGeom>
              <a:effectLst>
                <a:outerShdw blurRad="101600" dist="127000" dir="7200000" algn="ctr" rotWithShape="0">
                  <a:schemeClr val="bg1">
                    <a:lumMod val="50000"/>
                  </a:schemeClr>
                </a:outerShdw>
              </a:effec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3596640" y="3040221"/>
                <a:ext cx="1933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rgbClr val="00B050"/>
                    </a:solidFill>
                  </a:rPr>
                  <a:t>Checkout</a:t>
                </a:r>
                <a:endParaRPr lang="en-GB" sz="36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24" name="Straight Arrow Connector 23"/>
              <p:cNvCxnSpPr>
                <a:stCxn id="30" idx="6"/>
              </p:cNvCxnSpPr>
              <p:nvPr/>
            </p:nvCxnSpPr>
            <p:spPr>
              <a:xfrm flipV="1">
                <a:off x="3665220" y="3596640"/>
                <a:ext cx="1889760" cy="11430"/>
              </a:xfrm>
              <a:prstGeom prst="straightConnector1">
                <a:avLst/>
              </a:prstGeom>
              <a:ln w="349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967740" y="3390900"/>
                <a:ext cx="2697480" cy="43434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654040" y="788670"/>
                <a:ext cx="29272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000" dirty="0" smtClean="0">
                    <a:latin typeface="Calibri Light" panose="020F0302020204030204" pitchFamily="34" charset="0"/>
                  </a:rPr>
                  <a:t>All files as they were at commit 3</a:t>
                </a:r>
                <a:endParaRPr lang="en-GB" sz="3000" dirty="0"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808360" y="5280501"/>
              <a:ext cx="2947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Working copy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16" y="728663"/>
            <a:ext cx="9107488" cy="6129337"/>
          </a:xfrm>
        </p:spPr>
        <p:txBody>
          <a:bodyPr/>
          <a:lstStyle/>
          <a:p>
            <a:r>
              <a:rPr lang="en-GB" dirty="0" smtClean="0"/>
              <a:t>Slide about tagging significant versions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658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smtClean="0"/>
              <a:t>version control?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GB" dirty="0"/>
              <a:t>‘</a:t>
            </a:r>
            <a:r>
              <a:rPr lang="en-GB" i="1" dirty="0"/>
              <a:t>Version control is a system that records changes to a file or set of files over time so that you can recall specific versions later</a:t>
            </a:r>
            <a:r>
              <a:rPr lang="en-GB" dirty="0" smtClean="0"/>
              <a:t>’</a:t>
            </a:r>
            <a:endParaRPr lang="en-GB" dirty="0"/>
          </a:p>
          <a:p>
            <a:pPr lvl="0"/>
            <a:r>
              <a:rPr lang="en-GB" dirty="0"/>
              <a:t>Great free book: </a:t>
            </a:r>
            <a:r>
              <a:rPr lang="en-GB" dirty="0">
                <a:hlinkClick r:id="rId3"/>
              </a:rPr>
              <a:t>https://git-scm.com/book/en/v2</a:t>
            </a:r>
          </a:p>
          <a:p>
            <a:pPr lvl="0"/>
            <a:r>
              <a:rPr lang="en-GB" dirty="0" smtClean="0"/>
              <a:t>Excellent </a:t>
            </a:r>
            <a:r>
              <a:rPr lang="en-GB" dirty="0" err="1"/>
              <a:t>Atlassian</a:t>
            </a:r>
            <a:r>
              <a:rPr lang="en-GB" dirty="0"/>
              <a:t> tutorial: </a:t>
            </a:r>
            <a:r>
              <a:rPr lang="en-GB" dirty="0">
                <a:hlinkClick r:id="rId4"/>
              </a:rPr>
              <a:t>https://www.atlassian.com/git/tutorials/what-is-version-control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5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16" y="1323024"/>
            <a:ext cx="4662424" cy="4803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1</a:t>
            </a:r>
            <a:r>
              <a:rPr lang="en-GB" dirty="0" smtClean="0"/>
              <a:t> Working copy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en-GB" dirty="0" smtClean="0"/>
              <a:t> </a:t>
            </a:r>
            <a:r>
              <a:rPr lang="en-GB" dirty="0"/>
              <a:t>Git </a:t>
            </a:r>
            <a:r>
              <a:rPr lang="en-GB" dirty="0" smtClean="0"/>
              <a:t>repository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en-GB" dirty="0" smtClean="0"/>
              <a:t> </a:t>
            </a:r>
            <a:r>
              <a:rPr lang="en-GB" dirty="0"/>
              <a:t>Stage </a:t>
            </a:r>
            <a:r>
              <a:rPr lang="en-GB" dirty="0" smtClean="0"/>
              <a:t>files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4</a:t>
            </a:r>
            <a:r>
              <a:rPr lang="en-GB" dirty="0" smtClean="0"/>
              <a:t> </a:t>
            </a:r>
            <a:r>
              <a:rPr lang="en-GB" dirty="0"/>
              <a:t>Commit </a:t>
            </a:r>
            <a:r>
              <a:rPr lang="en-GB" dirty="0" smtClean="0"/>
              <a:t>files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5</a:t>
            </a:r>
            <a:r>
              <a:rPr lang="en-GB" dirty="0" smtClean="0"/>
              <a:t> </a:t>
            </a:r>
            <a:r>
              <a:rPr lang="en-GB" dirty="0"/>
              <a:t>Commit </a:t>
            </a:r>
            <a:r>
              <a:rPr lang="en-GB" dirty="0" smtClean="0"/>
              <a:t>log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6</a:t>
            </a:r>
            <a:r>
              <a:rPr lang="en-GB" dirty="0" smtClean="0"/>
              <a:t> Checkout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1173" y="1573349"/>
            <a:ext cx="6302829" cy="3608744"/>
            <a:chOff x="2841173" y="2061029"/>
            <a:chExt cx="6302829" cy="36087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3025" t="26549" r="24409" b="25442"/>
            <a:stretch/>
          </p:blipFill>
          <p:spPr>
            <a:xfrm>
              <a:off x="2841173" y="2061029"/>
              <a:ext cx="6302829" cy="36087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69380" y="5135880"/>
              <a:ext cx="2971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88280" y="3276600"/>
              <a:ext cx="2971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73780" y="2682240"/>
              <a:ext cx="2971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44740" y="3002280"/>
              <a:ext cx="2971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24600" y="2758440"/>
              <a:ext cx="2971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28160" y="3368040"/>
              <a:ext cx="29718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5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29200" y="4351020"/>
              <a:ext cx="29718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6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7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Session 2: Remote repository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560" y="4408543"/>
            <a:ext cx="306337" cy="4378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68" y="3430156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21" name="Group 20"/>
          <p:cNvGrpSpPr/>
          <p:nvPr/>
        </p:nvGrpSpPr>
        <p:grpSpPr>
          <a:xfrm>
            <a:off x="3363917" y="931873"/>
            <a:ext cx="1944232" cy="2600580"/>
            <a:chOff x="3363917" y="931873"/>
            <a:chExt cx="1944232" cy="26005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3917" y="931873"/>
              <a:ext cx="1944232" cy="1581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38374" y="1210816"/>
              <a:ext cx="742183" cy="1060901"/>
            </a:xfrm>
            <a:prstGeom prst="rect">
              <a:avLst/>
            </a:prstGeom>
          </p:spPr>
        </p:pic>
        <p:sp>
          <p:nvSpPr>
            <p:cNvPr id="13" name="Up-Down Arrow 12"/>
            <p:cNvSpPr/>
            <p:nvPr/>
          </p:nvSpPr>
          <p:spPr>
            <a:xfrm>
              <a:off x="4148135" y="2548686"/>
              <a:ext cx="435846" cy="98376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966460" y="1013460"/>
            <a:ext cx="3086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>
                <a:latin typeface="Calibri Light" panose="020F0302020204030204" pitchFamily="34" charset="0"/>
              </a:rPr>
              <a:t>Others are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Calibri Light" panose="020F0302020204030204" pitchFamily="34" charset="0"/>
              </a:rPr>
              <a:t>Gitlab</a:t>
            </a:r>
            <a:endParaRPr lang="en-GB" sz="2400" dirty="0" smtClean="0">
              <a:latin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 Light" panose="020F0302020204030204" pitchFamily="34" charset="0"/>
              </a:rPr>
              <a:t>Stash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alibri Light" panose="020F0302020204030204" pitchFamily="34" charset="0"/>
              </a:rPr>
              <a:t>Bitbucket</a:t>
            </a:r>
            <a:endParaRPr lang="en-GB" sz="2400" dirty="0">
              <a:latin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alibri Light" panose="020F0302020204030204" pitchFamily="34" charset="0"/>
              </a:rPr>
              <a:t>e</a:t>
            </a:r>
            <a:r>
              <a:rPr lang="en-GB" sz="2400" dirty="0" err="1" smtClean="0">
                <a:latin typeface="Calibri Light" panose="020F0302020204030204" pitchFamily="34" charset="0"/>
              </a:rPr>
              <a:t>tc</a:t>
            </a:r>
            <a:r>
              <a:rPr lang="en-GB" sz="2400" dirty="0" smtClean="0">
                <a:latin typeface="Calibri Light" panose="020F0302020204030204" pitchFamily="34" charset="0"/>
              </a:rPr>
              <a:t>…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554480" y="1290266"/>
            <a:ext cx="2854486" cy="911914"/>
            <a:chOff x="-1059180" y="1290266"/>
            <a:chExt cx="2854486" cy="911914"/>
          </a:xfrm>
        </p:grpSpPr>
        <p:sp>
          <p:nvSpPr>
            <p:cNvPr id="6" name="TextBox 5"/>
            <p:cNvSpPr txBox="1"/>
            <p:nvPr/>
          </p:nvSpPr>
          <p:spPr>
            <a:xfrm>
              <a:off x="-1059180" y="1334768"/>
              <a:ext cx="1310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 err="1" smtClean="0">
                  <a:latin typeface="Calibri Light" panose="020F0302020204030204" pitchFamily="34" charset="0"/>
                </a:rPr>
                <a:t>Github</a:t>
              </a:r>
              <a:endParaRPr lang="en-GB" sz="3200" b="1" dirty="0">
                <a:latin typeface="Calibri Light" panose="020F0302020204030204" pitchFamily="34" charset="0"/>
              </a:endParaRPr>
            </a:p>
          </p:txBody>
        </p:sp>
        <p:pic>
          <p:nvPicPr>
            <p:cNvPr id="9" name="Picture 2" descr="Image result for github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68" y="1290266"/>
              <a:ext cx="1097038" cy="9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354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lang="en-GB" dirty="0" smtClean="0"/>
              <a:t>CEH </a:t>
            </a:r>
            <a:r>
              <a:rPr lang="en-GB" dirty="0" err="1" smtClean="0"/>
              <a:t>github</a:t>
            </a:r>
            <a:r>
              <a:rPr lang="en-GB" dirty="0" smtClean="0"/>
              <a:t> account: </a:t>
            </a:r>
            <a:r>
              <a:rPr lang="en-GB" dirty="0" smtClean="0">
                <a:hlinkClick r:id="rId2"/>
              </a:rPr>
              <a:t>https://github.com/NERC-CEH</a:t>
            </a:r>
            <a:endParaRPr lang="en-GB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8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2: Remote </a:t>
            </a:r>
            <a:r>
              <a:rPr lang="en-GB" dirty="0" smtClean="0"/>
              <a:t>repository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29" t="9166" r="16666" b="14667"/>
          <a:stretch/>
        </p:blipFill>
        <p:spPr>
          <a:xfrm>
            <a:off x="1652380" y="1792356"/>
            <a:ext cx="6005877" cy="4229100"/>
          </a:xfrm>
          <a:prstGeom prst="rect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2: Remote </a:t>
            </a:r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Public and Private repositories</a:t>
            </a:r>
          </a:p>
          <a:p>
            <a:r>
              <a:rPr lang="en-GB" dirty="0" smtClean="0"/>
              <a:t>Safe repository</a:t>
            </a:r>
          </a:p>
          <a:p>
            <a:r>
              <a:rPr lang="en-GB" dirty="0" smtClean="0"/>
              <a:t>Collaborative</a:t>
            </a:r>
          </a:p>
          <a:p>
            <a:r>
              <a:rPr lang="en-GB" dirty="0" smtClean="0"/>
              <a:t>Rich toolset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21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2: Remote </a:t>
            </a:r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Explanation of keeping in synch with Pull and Push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982278" y="929824"/>
            <a:ext cx="5229555" cy="4659943"/>
            <a:chOff x="5520609" y="1873249"/>
            <a:chExt cx="3432892" cy="3055170"/>
          </a:xfrm>
        </p:grpSpPr>
        <p:grpSp>
          <p:nvGrpSpPr>
            <p:cNvPr id="8" name="Group 7"/>
            <p:cNvGrpSpPr/>
            <p:nvPr/>
          </p:nvGrpSpPr>
          <p:grpSpPr>
            <a:xfrm>
              <a:off x="5520609" y="1873249"/>
              <a:ext cx="3432892" cy="3055170"/>
              <a:chOff x="5584109" y="1352549"/>
              <a:chExt cx="3432892" cy="305517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574205" y="1352549"/>
                <a:ext cx="991418" cy="806451"/>
                <a:chOff x="6910755" y="1250949"/>
                <a:chExt cx="991418" cy="806451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10755" y="1250949"/>
                  <a:ext cx="991418" cy="806451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26350" y="1393190"/>
                  <a:ext cx="378460" cy="540983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5584109" y="2304390"/>
                <a:ext cx="1178642" cy="750779"/>
                <a:chOff x="5660309" y="2488540"/>
                <a:chExt cx="1178642" cy="750779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660309" y="2488540"/>
                  <a:ext cx="1178642" cy="750779"/>
                </a:xfrm>
                <a:prstGeom prst="rect">
                  <a:avLst/>
                </a:prstGeom>
                <a:effectLst>
                  <a:outerShdw blurRad="101600" dist="152400" dir="6600000" algn="ctr" rotWithShape="0">
                    <a:schemeClr val="bg1">
                      <a:lumMod val="50000"/>
                    </a:schemeClr>
                  </a:outerShdw>
                </a:effectLst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165670" y="2574290"/>
                  <a:ext cx="118166" cy="16891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7838359" y="2247240"/>
                <a:ext cx="1178642" cy="750779"/>
                <a:chOff x="5660309" y="2488540"/>
                <a:chExt cx="1178642" cy="750779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660309" y="2488540"/>
                  <a:ext cx="1178642" cy="750779"/>
                </a:xfrm>
                <a:prstGeom prst="rect">
                  <a:avLst/>
                </a:prstGeom>
                <a:effectLst>
                  <a:outerShdw blurRad="101600" dist="152400" dir="6600000" algn="ctr" rotWithShape="0">
                    <a:schemeClr val="bg1">
                      <a:lumMod val="50000"/>
                    </a:schemeClr>
                  </a:outerShdw>
                </a:effectLst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165670" y="2574290"/>
                  <a:ext cx="118166" cy="16891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5844459" y="3656940"/>
                <a:ext cx="1178642" cy="750779"/>
                <a:chOff x="5660309" y="2488540"/>
                <a:chExt cx="1178642" cy="750779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660309" y="2488540"/>
                  <a:ext cx="1178642" cy="750779"/>
                </a:xfrm>
                <a:prstGeom prst="rect">
                  <a:avLst/>
                </a:prstGeom>
                <a:effectLst>
                  <a:outerShdw blurRad="101600" dist="152400" dir="6600000" algn="ctr" rotWithShape="0">
                    <a:schemeClr val="bg1">
                      <a:lumMod val="50000"/>
                    </a:schemeClr>
                  </a:outerShdw>
                </a:effectLst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165670" y="2574290"/>
                  <a:ext cx="118166" cy="16891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7584359" y="3612490"/>
                <a:ext cx="1178642" cy="750779"/>
                <a:chOff x="5660309" y="2488540"/>
                <a:chExt cx="1178642" cy="750779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660309" y="2488540"/>
                  <a:ext cx="1178642" cy="750779"/>
                </a:xfrm>
                <a:prstGeom prst="rect">
                  <a:avLst/>
                </a:prstGeom>
                <a:effectLst>
                  <a:outerShdw blurRad="101600" dist="152400" dir="6600000" algn="ctr" rotWithShape="0">
                    <a:schemeClr val="bg1">
                      <a:lumMod val="50000"/>
                    </a:schemeClr>
                  </a:outerShdw>
                </a:effectLst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165670" y="2574290"/>
                  <a:ext cx="118166" cy="168910"/>
                </a:xfrm>
                <a:prstGeom prst="rect">
                  <a:avLst/>
                </a:prstGeom>
              </p:spPr>
            </p:pic>
          </p:grpSp>
          <p:sp>
            <p:nvSpPr>
              <p:cNvPr id="15" name="Up-Down Arrow 14"/>
              <p:cNvSpPr/>
              <p:nvPr/>
            </p:nvSpPr>
            <p:spPr>
              <a:xfrm rot="2136256">
                <a:off x="6292851" y="1981199"/>
                <a:ext cx="222250" cy="501650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Up-Down Arrow 15"/>
              <p:cNvSpPr/>
              <p:nvPr/>
            </p:nvSpPr>
            <p:spPr>
              <a:xfrm rot="18260764">
                <a:off x="7683500" y="1936749"/>
                <a:ext cx="222250" cy="501650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Up-Down Arrow 16"/>
              <p:cNvSpPr/>
              <p:nvPr/>
            </p:nvSpPr>
            <p:spPr>
              <a:xfrm rot="790611">
                <a:off x="6744008" y="2166395"/>
                <a:ext cx="222250" cy="1547001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Up-Down Arrow 17"/>
              <p:cNvSpPr/>
              <p:nvPr/>
            </p:nvSpPr>
            <p:spPr>
              <a:xfrm rot="20287211">
                <a:off x="7438793" y="2113476"/>
                <a:ext cx="222250" cy="1518480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9" name="Picture 2" descr="Image result for github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3618" y="2054457"/>
              <a:ext cx="527370" cy="43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768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Branching and merging</a:t>
            </a:r>
          </a:p>
          <a:p>
            <a:r>
              <a:rPr lang="en-GB" dirty="0" smtClean="0"/>
              <a:t>Cloning and more on pushing, pulling</a:t>
            </a:r>
          </a:p>
          <a:p>
            <a:r>
              <a:rPr lang="en-GB" dirty="0" smtClean="0"/>
              <a:t>Conflict resolution</a:t>
            </a:r>
          </a:p>
          <a:p>
            <a:r>
              <a:rPr lang="en-GB" dirty="0" smtClean="0"/>
              <a:t>Pull requests and quality control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1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More than just version control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Integrates with issue management – branches matched to issues</a:t>
            </a:r>
          </a:p>
          <a:p>
            <a:r>
              <a:rPr lang="en-GB" dirty="0"/>
              <a:t>W</a:t>
            </a:r>
            <a:r>
              <a:rPr lang="en-GB" dirty="0" smtClean="0"/>
              <a:t>orkflows triggered by commits and merges – automated unit and integration tests, deployment to servers</a:t>
            </a:r>
          </a:p>
          <a:p>
            <a:r>
              <a:rPr lang="en-GB" dirty="0" smtClean="0"/>
              <a:t>Open sourcing promoting collaboration, high quality and reputation</a:t>
            </a:r>
          </a:p>
          <a:p>
            <a:r>
              <a:rPr lang="en-GB" dirty="0" smtClean="0"/>
              <a:t>That should whet your </a:t>
            </a:r>
            <a:r>
              <a:rPr lang="en-GB" dirty="0" err="1" smtClean="0"/>
              <a:t>apetite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41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691680" y="728663"/>
            <a:ext cx="7416824" cy="6129337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6700" y="938883"/>
            <a:ext cx="3524250" cy="51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3" name="Oval 12"/>
          <p:cNvSpPr/>
          <p:nvPr/>
        </p:nvSpPr>
        <p:spPr>
          <a:xfrm>
            <a:off x="7045037" y="1191491"/>
            <a:ext cx="1828800" cy="10529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App.js</a:t>
            </a:r>
          </a:p>
          <a:p>
            <a:pPr algn="ctr"/>
            <a:r>
              <a:rPr lang="en-GB" dirty="0" smtClean="0"/>
              <a:t>Map.js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619508"/>
            <a:ext cx="2248232" cy="1881500"/>
            <a:chOff x="1043608" y="1619508"/>
            <a:chExt cx="2248232" cy="1881500"/>
          </a:xfrm>
        </p:grpSpPr>
        <p:grpSp>
          <p:nvGrpSpPr>
            <p:cNvPr id="3" name="Group 2"/>
            <p:cNvGrpSpPr/>
            <p:nvPr/>
          </p:nvGrpSpPr>
          <p:grpSpPr>
            <a:xfrm>
              <a:off x="1043608" y="1619508"/>
              <a:ext cx="2179652" cy="1593468"/>
              <a:chOff x="1043608" y="1619508"/>
              <a:chExt cx="2179652" cy="1593468"/>
            </a:xfrm>
          </p:grpSpPr>
          <p:pic>
            <p:nvPicPr>
              <p:cNvPr id="19" name="Picture 2" descr="one-repo-central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75656" y="1619508"/>
                <a:ext cx="982980" cy="1150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43608" y="2843644"/>
                <a:ext cx="2179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smtClean="0"/>
                  <a:t>1 Added a </a:t>
                </a:r>
                <a:r>
                  <a:rPr lang="en-GB" dirty="0"/>
                  <a:t>widget </a:t>
                </a:r>
                <a:r>
                  <a:rPr lang="en-GB" i="1" dirty="0">
                    <a:solidFill>
                      <a:srgbClr val="0070C0"/>
                    </a:solidFill>
                  </a:rPr>
                  <a:t>Jon</a:t>
                </a:r>
                <a:endParaRPr lang="en-GB" dirty="0" smtClean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3608" y="3131676"/>
              <a:ext cx="224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 Changed </a:t>
              </a:r>
              <a:r>
                <a:rPr lang="en-GB" dirty="0"/>
                <a:t>charts </a:t>
              </a:r>
              <a:r>
                <a:rPr lang="en-GB" i="1" dirty="0">
                  <a:solidFill>
                    <a:srgbClr val="0070C0"/>
                  </a:solidFill>
                </a:rPr>
                <a:t>Jon</a:t>
              </a:r>
              <a:endParaRPr lang="en-GB" dirty="0" smtClean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43608" y="3419708"/>
            <a:ext cx="259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 Updated </a:t>
            </a:r>
            <a:r>
              <a:rPr lang="en-GB" dirty="0"/>
              <a:t>homepage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3707740"/>
            <a:ext cx="262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Moved help </a:t>
            </a:r>
            <a:r>
              <a:rPr lang="en-GB" dirty="0"/>
              <a:t>page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43608" y="3995772"/>
            <a:ext cx="250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 Fixed bug on </a:t>
            </a:r>
            <a:r>
              <a:rPr lang="en-GB" dirty="0"/>
              <a:t>chart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043608" y="42838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Re-styled </a:t>
            </a:r>
            <a:r>
              <a:rPr lang="en-GB" dirty="0"/>
              <a:t>theme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52" name="Oval 51"/>
          <p:cNvSpPr/>
          <p:nvPr/>
        </p:nvSpPr>
        <p:spPr>
          <a:xfrm>
            <a:off x="7038109" y="1191491"/>
            <a:ext cx="1828800" cy="10598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AppView.js</a:t>
            </a:r>
          </a:p>
          <a:p>
            <a:pPr algn="ctr"/>
            <a:r>
              <a:rPr lang="en-GB" dirty="0" smtClean="0"/>
              <a:t>MapView.js</a:t>
            </a:r>
            <a:endParaRPr lang="en-GB" dirty="0"/>
          </a:p>
        </p:txBody>
      </p:sp>
      <p:cxnSp>
        <p:nvCxnSpPr>
          <p:cNvPr id="36" name="Straight Arrow Connector 35"/>
          <p:cNvCxnSpPr>
            <a:endCxn id="13" idx="2"/>
          </p:cNvCxnSpPr>
          <p:nvPr/>
        </p:nvCxnSpPr>
        <p:spPr>
          <a:xfrm flipV="1">
            <a:off x="4754880" y="1717964"/>
            <a:ext cx="2290157" cy="1064996"/>
          </a:xfrm>
          <a:prstGeom prst="straightConnector1">
            <a:avLst/>
          </a:prstGeom>
          <a:ln w="3492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51228" y="45657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 Added </a:t>
            </a:r>
            <a:r>
              <a:rPr lang="en-GB" dirty="0"/>
              <a:t>title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043608" y="483244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  <a:r>
              <a:rPr lang="en-GB" dirty="0" smtClean="0"/>
              <a:t> Another </a:t>
            </a:r>
            <a:r>
              <a:rPr lang="en-GB" dirty="0"/>
              <a:t>change </a:t>
            </a:r>
            <a:r>
              <a:rPr lang="en-GB" i="1" dirty="0">
                <a:solidFill>
                  <a:srgbClr val="0070C0"/>
                </a:solidFill>
              </a:rPr>
              <a:t>Jon</a:t>
            </a:r>
            <a:endParaRPr lang="en-GB" dirty="0" smtClean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661329" y="2234317"/>
            <a:ext cx="2091193" cy="1272209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001864" y="3975652"/>
            <a:ext cx="2520563" cy="421419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stCxn id="21" idx="3"/>
          </p:cNvCxnSpPr>
          <p:nvPr/>
        </p:nvCxnSpPr>
        <p:spPr>
          <a:xfrm>
            <a:off x="3550920" y="4180438"/>
            <a:ext cx="734833" cy="32000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8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Our typical scenario in App-Dev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728663"/>
            <a:ext cx="7704856" cy="53396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1" y="990600"/>
            <a:ext cx="2971800" cy="3929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2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Typical scenario publishing to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728663"/>
            <a:ext cx="7704856" cy="53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Typical scenario with a model </a:t>
            </a:r>
            <a:r>
              <a:rPr lang="en-GB" dirty="0" smtClean="0"/>
              <a:t>run?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2120"/>
            <a:ext cx="8976360" cy="403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240" y="1188720"/>
            <a:ext cx="9006840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2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Home grown version control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16" y="728663"/>
            <a:ext cx="9107488" cy="1692225"/>
          </a:xfrm>
        </p:spPr>
        <p:txBody>
          <a:bodyPr>
            <a:normAutofit/>
          </a:bodyPr>
          <a:lstStyle/>
          <a:p>
            <a:r>
              <a:rPr lang="en-GB" dirty="0" smtClean="0"/>
              <a:t>Naming conventions on files or folders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28800"/>
            <a:ext cx="4238625" cy="158115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8256" y="3041662"/>
            <a:ext cx="9107488" cy="3816338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360363" indent="-3603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3000" b="0" kern="1200" cap="none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600"/>
              </a:spcAft>
              <a:buSzPct val="75000"/>
              <a:buFont typeface="Arial" pitchFamily="34" charset="0"/>
              <a:buChar char="•"/>
              <a:defRPr sz="2600" b="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Simple</a:t>
            </a:r>
          </a:p>
          <a:p>
            <a:r>
              <a:rPr lang="en-GB" dirty="0" smtClean="0"/>
              <a:t>Error prone</a:t>
            </a:r>
          </a:p>
          <a:p>
            <a:r>
              <a:rPr lang="en-GB" dirty="0" smtClean="0"/>
              <a:t>Redundancy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750" y="1061265"/>
            <a:ext cx="4718882" cy="4794880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76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do you want from </a:t>
            </a:r>
            <a:r>
              <a:rPr lang="en-GB" dirty="0" smtClean="0"/>
              <a:t>version control?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728663"/>
            <a:ext cx="9144000" cy="6129337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Recovery</a:t>
            </a:r>
          </a:p>
          <a:p>
            <a:pPr marL="0" indent="0" algn="ctr">
              <a:buNone/>
            </a:pPr>
            <a:r>
              <a:rPr lang="en-GB" dirty="0" smtClean="0"/>
              <a:t>Reproducibility</a:t>
            </a:r>
          </a:p>
          <a:p>
            <a:pPr marL="0" indent="0" algn="ctr">
              <a:buNone/>
            </a:pPr>
            <a:r>
              <a:rPr lang="en-GB" dirty="0" smtClean="0"/>
              <a:t>Safety and resilience</a:t>
            </a:r>
          </a:p>
          <a:p>
            <a:pPr marL="0" indent="0" algn="ctr">
              <a:buNone/>
            </a:pPr>
            <a:r>
              <a:rPr lang="en-GB" dirty="0" smtClean="0"/>
              <a:t>Publication requirement</a:t>
            </a:r>
          </a:p>
          <a:p>
            <a:pPr marL="0" indent="0" algn="ctr">
              <a:buNone/>
            </a:pPr>
            <a:r>
              <a:rPr lang="en-GB" dirty="0"/>
              <a:t>Review changes</a:t>
            </a:r>
          </a:p>
          <a:p>
            <a:pPr marL="0" indent="0" algn="ctr">
              <a:buNone/>
            </a:pPr>
            <a:r>
              <a:rPr lang="en-GB" dirty="0" smtClean="0"/>
              <a:t>Audit</a:t>
            </a:r>
          </a:p>
          <a:p>
            <a:pPr marL="0" indent="0" algn="ctr">
              <a:buNone/>
            </a:pPr>
            <a:r>
              <a:rPr lang="en-GB" dirty="0" smtClean="0"/>
              <a:t>Traceability</a:t>
            </a:r>
          </a:p>
          <a:p>
            <a:pPr marL="0" indent="0" algn="ctr">
              <a:buNone/>
            </a:pPr>
            <a:r>
              <a:rPr lang="en-GB" dirty="0" smtClean="0"/>
              <a:t>Experiments on code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7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980728"/>
            <a:ext cx="8964488" cy="469941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2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H_PowerPoint_MasterSlides_Essentials_June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s_white-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s_green-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s_white-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ntent_Solid banner_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ontent_Solid banner_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CEH-PPT-presentation-template-MasterSlides_Essentials-new-nerc-logo</Template>
  <TotalTime>1615</TotalTime>
  <Words>1150</Words>
  <Application>Microsoft Office PowerPoint</Application>
  <PresentationFormat>On-screen Show (4:3)</PresentationFormat>
  <Paragraphs>335</Paragraphs>
  <Slides>39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Arial Narrow</vt:lpstr>
      <vt:lpstr>Calibri</vt:lpstr>
      <vt:lpstr>Calibri Light</vt:lpstr>
      <vt:lpstr>StarSymbol</vt:lpstr>
      <vt:lpstr>CEH_PowerPoint_MasterSlides_Essentials_June2012</vt:lpstr>
      <vt:lpstr>Titles_white-blue</vt:lpstr>
      <vt:lpstr>Titles_green-white</vt:lpstr>
      <vt:lpstr>Titles_white-green</vt:lpstr>
      <vt:lpstr>Content_Solid banner_blue</vt:lpstr>
      <vt:lpstr>Content_Solid banner_green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Cooper, Jonathan M.</dc:creator>
  <cp:lastModifiedBy>Cooper, Jonathan M.</cp:lastModifiedBy>
  <cp:revision>135</cp:revision>
  <dcterms:created xsi:type="dcterms:W3CDTF">2017-03-30T10:35:24Z</dcterms:created>
  <dcterms:modified xsi:type="dcterms:W3CDTF">2017-06-09T01:40:53Z</dcterms:modified>
</cp:coreProperties>
</file>